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7"/>
  </p:notesMasterIdLst>
  <p:sldIdLst>
    <p:sldId id="430" r:id="rId2"/>
    <p:sldId id="369" r:id="rId3"/>
    <p:sldId id="259" r:id="rId4"/>
    <p:sldId id="260" r:id="rId5"/>
    <p:sldId id="276" r:id="rId6"/>
    <p:sldId id="371" r:id="rId7"/>
    <p:sldId id="378" r:id="rId8"/>
    <p:sldId id="264" r:id="rId9"/>
    <p:sldId id="267" r:id="rId10"/>
    <p:sldId id="375" r:id="rId11"/>
    <p:sldId id="268" r:id="rId12"/>
    <p:sldId id="269" r:id="rId13"/>
    <p:sldId id="377" r:id="rId14"/>
    <p:sldId id="438" r:id="rId15"/>
    <p:sldId id="376" r:id="rId16"/>
    <p:sldId id="379" r:id="rId17"/>
    <p:sldId id="380" r:id="rId18"/>
    <p:sldId id="381" r:id="rId19"/>
    <p:sldId id="270" r:id="rId20"/>
    <p:sldId id="271" r:id="rId21"/>
    <p:sldId id="365" r:id="rId22"/>
    <p:sldId id="383" r:id="rId23"/>
    <p:sldId id="384" r:id="rId24"/>
    <p:sldId id="386" r:id="rId25"/>
    <p:sldId id="275" r:id="rId26"/>
    <p:sldId id="278" r:id="rId27"/>
    <p:sldId id="388" r:id="rId28"/>
    <p:sldId id="281" r:id="rId29"/>
    <p:sldId id="282" r:id="rId30"/>
    <p:sldId id="389" r:id="rId31"/>
    <p:sldId id="407" r:id="rId32"/>
    <p:sldId id="392" r:id="rId33"/>
    <p:sldId id="391" r:id="rId34"/>
    <p:sldId id="393" r:id="rId35"/>
    <p:sldId id="397" r:id="rId36"/>
    <p:sldId id="408" r:id="rId37"/>
    <p:sldId id="398" r:id="rId38"/>
    <p:sldId id="399" r:id="rId39"/>
    <p:sldId id="400" r:id="rId40"/>
    <p:sldId id="401" r:id="rId41"/>
    <p:sldId id="411" r:id="rId42"/>
    <p:sldId id="412" r:id="rId43"/>
    <p:sldId id="285" r:id="rId44"/>
    <p:sldId id="406" r:id="rId45"/>
    <p:sldId id="287" r:id="rId46"/>
    <p:sldId id="413" r:id="rId47"/>
    <p:sldId id="414" r:id="rId48"/>
    <p:sldId id="439" r:id="rId49"/>
    <p:sldId id="440" r:id="rId50"/>
    <p:sldId id="441" r:id="rId51"/>
    <p:sldId id="415" r:id="rId52"/>
    <p:sldId id="362" r:id="rId53"/>
    <p:sldId id="363" r:id="rId54"/>
    <p:sldId id="364" r:id="rId55"/>
    <p:sldId id="416" r:id="rId56"/>
    <p:sldId id="417" r:id="rId57"/>
    <p:sldId id="304" r:id="rId58"/>
    <p:sldId id="355" r:id="rId59"/>
    <p:sldId id="419" r:id="rId60"/>
    <p:sldId id="307" r:id="rId61"/>
    <p:sldId id="421" r:id="rId62"/>
    <p:sldId id="308" r:id="rId63"/>
    <p:sldId id="420" r:id="rId64"/>
    <p:sldId id="424" r:id="rId65"/>
    <p:sldId id="314" r:id="rId66"/>
    <p:sldId id="315" r:id="rId67"/>
    <p:sldId id="425" r:id="rId68"/>
    <p:sldId id="427" r:id="rId69"/>
    <p:sldId id="323" r:id="rId70"/>
    <p:sldId id="428" r:id="rId71"/>
    <p:sldId id="429" r:id="rId72"/>
    <p:sldId id="434" r:id="rId73"/>
    <p:sldId id="435" r:id="rId74"/>
    <p:sldId id="436" r:id="rId75"/>
    <p:sldId id="437" r:id="rId76"/>
  </p:sldIdLst>
  <p:sldSz cx="9361488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D393"/>
    <a:srgbClr val="FFE6C1"/>
    <a:srgbClr val="CCECFF"/>
    <a:srgbClr val="00FF00"/>
    <a:srgbClr val="FFCCCC"/>
    <a:srgbClr val="FF9933"/>
    <a:srgbClr val="F6D1FF"/>
    <a:srgbClr val="F1B7FF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9642" autoAdjust="0"/>
  </p:normalViewPr>
  <p:slideViewPr>
    <p:cSldViewPr snapToGrid="0">
      <p:cViewPr varScale="1">
        <p:scale>
          <a:sx n="59" d="100"/>
          <a:sy n="59" d="100"/>
        </p:scale>
        <p:origin x="1460" y="80"/>
      </p:cViewPr>
      <p:guideLst>
        <p:guide orient="horz" pos="2160"/>
        <p:guide pos="294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522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EB2488-CA75-4D2D-B3A5-846DDAD32542}" type="datetimeFigureOut">
              <a:rPr lang="en-US" smtClean="0"/>
              <a:pPr/>
              <a:t>8/27/2023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22388" y="1143000"/>
            <a:ext cx="421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F8FD67-AC4B-4F14-9A15-E98000F5E3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817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22388" y="1143000"/>
            <a:ext cx="42132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8FD67-AC4B-4F14-9A15-E98000F5E382}" type="slidenum">
              <a:rPr lang="en-US" smtClean="0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431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22388" y="1143000"/>
            <a:ext cx="42132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8FD67-AC4B-4F14-9A15-E98000F5E382}" type="slidenum">
              <a:rPr lang="en-US" smtClean="0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431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2113" y="2130428"/>
            <a:ext cx="7957265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4223" y="3886200"/>
            <a:ext cx="6553042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ABA2D-E3AF-418C-902B-07B88BA81682}" type="datetimeFigureOut">
              <a:rPr lang="en-US" smtClean="0"/>
              <a:pPr/>
              <a:t>8/27/2023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C6B18-8D0C-468D-A681-EA278ABFC5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ABA2D-E3AF-418C-902B-07B88BA81682}" type="datetimeFigureOut">
              <a:rPr lang="en-US" smtClean="0"/>
              <a:pPr/>
              <a:t>8/27/2023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C6B18-8D0C-468D-A681-EA278ABFC5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49606" y="274641"/>
            <a:ext cx="2155093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9452" y="274641"/>
            <a:ext cx="6314128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ABA2D-E3AF-418C-902B-07B88BA81682}" type="datetimeFigureOut">
              <a:rPr lang="en-US" smtClean="0"/>
              <a:pPr/>
              <a:t>8/27/2023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C6B18-8D0C-468D-A681-EA278ABFC5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ABA2D-E3AF-418C-902B-07B88BA81682}" type="datetimeFigureOut">
              <a:rPr lang="en-US" smtClean="0"/>
              <a:pPr/>
              <a:t>8/27/2023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C6B18-8D0C-468D-A681-EA278ABFC5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9494" y="4406903"/>
            <a:ext cx="795726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494" y="2906713"/>
            <a:ext cx="7957265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ABA2D-E3AF-418C-902B-07B88BA81682}" type="datetimeFigureOut">
              <a:rPr lang="en-US" smtClean="0"/>
              <a:pPr/>
              <a:t>8/27/2023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C6B18-8D0C-468D-A681-EA278ABFC5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9453" y="1600203"/>
            <a:ext cx="423379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9276" y="1600203"/>
            <a:ext cx="423542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ABA2D-E3AF-418C-902B-07B88BA81682}" type="datetimeFigureOut">
              <a:rPr lang="en-US" smtClean="0"/>
              <a:pPr/>
              <a:t>8/27/2023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C6B18-8D0C-468D-A681-EA278ABFC5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076" y="274638"/>
            <a:ext cx="8425339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074" y="1535113"/>
            <a:ext cx="413628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074" y="2174875"/>
            <a:ext cx="413628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5506" y="1535113"/>
            <a:ext cx="413790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5506" y="2174875"/>
            <a:ext cx="413790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ABA2D-E3AF-418C-902B-07B88BA81682}" type="datetimeFigureOut">
              <a:rPr lang="en-US" smtClean="0"/>
              <a:pPr/>
              <a:t>8/27/2023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C6B18-8D0C-468D-A681-EA278ABFC5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ABA2D-E3AF-418C-902B-07B88BA81682}" type="datetimeFigureOut">
              <a:rPr lang="en-US" smtClean="0"/>
              <a:pPr/>
              <a:t>8/27/2023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C6B18-8D0C-468D-A681-EA278ABFC5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ABA2D-E3AF-418C-902B-07B88BA81682}" type="datetimeFigureOut">
              <a:rPr lang="en-US" smtClean="0"/>
              <a:pPr/>
              <a:t>8/27/2023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C6B18-8D0C-468D-A681-EA278ABFC5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076" y="273050"/>
            <a:ext cx="307986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60082" y="273053"/>
            <a:ext cx="523333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8076" y="1435103"/>
            <a:ext cx="307986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ABA2D-E3AF-418C-902B-07B88BA81682}" type="datetimeFigureOut">
              <a:rPr lang="en-US" smtClean="0"/>
              <a:pPr/>
              <a:t>8/27/2023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C6B18-8D0C-468D-A681-EA278ABFC5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4917" y="4800600"/>
            <a:ext cx="5616893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34917" y="612775"/>
            <a:ext cx="5616893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4917" y="5367338"/>
            <a:ext cx="5616893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ABA2D-E3AF-418C-902B-07B88BA81682}" type="datetimeFigureOut">
              <a:rPr lang="en-US" smtClean="0"/>
              <a:pPr/>
              <a:t>8/27/2023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C6B18-8D0C-468D-A681-EA278ABFC5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076" y="274638"/>
            <a:ext cx="842533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076" y="1600203"/>
            <a:ext cx="842533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68076" y="6356353"/>
            <a:ext cx="21843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AABA2D-E3AF-418C-902B-07B88BA81682}" type="datetimeFigureOut">
              <a:rPr lang="en-US" smtClean="0"/>
              <a:pPr/>
              <a:t>8/27/2023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98510" y="6356353"/>
            <a:ext cx="29644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09068" y="6356353"/>
            <a:ext cx="21843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EC6B18-8D0C-468D-A681-EA278ABFC53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gi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emf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4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emf"/><Relationship Id="rId2" Type="http://schemas.openxmlformats.org/officeDocument/2006/relationships/image" Target="../media/image68.emf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emf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emf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7.jpeg"/><Relationship Id="rId5" Type="http://schemas.openxmlformats.org/officeDocument/2006/relationships/image" Target="../media/image86.gif"/><Relationship Id="rId4" Type="http://schemas.openxmlformats.org/officeDocument/2006/relationships/image" Target="../media/image85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emf"/><Relationship Id="rId2" Type="http://schemas.openxmlformats.org/officeDocument/2006/relationships/image" Target="../media/image8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emf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emf"/><Relationship Id="rId2" Type="http://schemas.openxmlformats.org/officeDocument/2006/relationships/image" Target="../media/image9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4.jpe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87125" y="447675"/>
            <a:ext cx="8425339" cy="114300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sr-Cyrl-RS" sz="3200" b="1" dirty="0">
                <a:solidFill>
                  <a:srgbClr val="002060"/>
                </a:solidFill>
                <a:latin typeface="Palatino Linotype" panose="02040502050505030304" pitchFamily="18" charset="0"/>
              </a:rPr>
              <a:t>НАСТАВНА ЈЕДИНИЦА </a:t>
            </a:r>
            <a:r>
              <a:rPr lang="en-US" sz="3200" b="1">
                <a:solidFill>
                  <a:srgbClr val="002060"/>
                </a:solidFill>
                <a:latin typeface="Palatino Linotype" panose="02040502050505030304" pitchFamily="18" charset="0"/>
              </a:rPr>
              <a:t>8 </a:t>
            </a:r>
            <a:endParaRPr lang="en-US" sz="3200" b="1" dirty="0">
              <a:solidFill>
                <a:srgbClr val="00206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153603" name="Rectangle 3"/>
          <p:cNvSpPr>
            <a:spLocks noGrp="1" noChangeArrowheads="1"/>
          </p:cNvSpPr>
          <p:nvPr>
            <p:ph idx="1"/>
          </p:nvPr>
        </p:nvSpPr>
        <p:spPr>
          <a:xfrm>
            <a:off x="361950" y="1800226"/>
            <a:ext cx="8629650" cy="4610100"/>
          </a:xfrm>
          <a:solidFill>
            <a:schemeClr val="bg2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txBody>
          <a:bodyPr>
            <a:normAutofit fontScale="25000" lnSpcReduction="20000"/>
          </a:bodyPr>
          <a:lstStyle/>
          <a:p>
            <a:pPr eaLnBrk="1" hangingPunct="1">
              <a:buFont typeface="Wingdings" pitchFamily="2" charset="2"/>
              <a:buNone/>
              <a:defRPr/>
            </a:pPr>
            <a:endParaRPr lang="en-US" b="1" dirty="0">
              <a:solidFill>
                <a:srgbClr val="000000"/>
              </a:solidFill>
            </a:endParaRPr>
          </a:p>
          <a:p>
            <a:pPr algn="r">
              <a:buNone/>
              <a:defRPr/>
            </a:pPr>
            <a:r>
              <a:rPr lang="sr-Latn-RS" sz="12800" b="1" i="1" dirty="0">
                <a:solidFill>
                  <a:srgbClr val="C00000"/>
                </a:solidFill>
                <a:latin typeface="Palatino Linotype" pitchFamily="18" charset="0"/>
              </a:rPr>
              <a:t>Enterobacteriaceae</a:t>
            </a:r>
          </a:p>
          <a:p>
            <a:pPr algn="r">
              <a:buNone/>
              <a:defRPr/>
            </a:pPr>
            <a:endParaRPr lang="sr-Latn-RS" sz="12800" b="1" i="1" dirty="0">
              <a:solidFill>
                <a:srgbClr val="C00000"/>
              </a:solidFill>
              <a:latin typeface="Palatino Linotype" pitchFamily="18" charset="0"/>
            </a:endParaRPr>
          </a:p>
          <a:p>
            <a:pPr algn="r">
              <a:buNone/>
              <a:defRPr/>
            </a:pPr>
            <a:r>
              <a:rPr lang="sr-Latn-RS" sz="12800" b="1" i="1" dirty="0">
                <a:solidFill>
                  <a:srgbClr val="C00000"/>
                </a:solidFill>
                <a:latin typeface="Palatino Linotype" pitchFamily="18" charset="0"/>
              </a:rPr>
              <a:t>Vibrionaceae</a:t>
            </a:r>
          </a:p>
          <a:p>
            <a:pPr algn="r">
              <a:buNone/>
              <a:defRPr/>
            </a:pPr>
            <a:r>
              <a:rPr lang="sr-Latn-RS" sz="11200" b="1" i="1" dirty="0">
                <a:solidFill>
                  <a:srgbClr val="002060"/>
                </a:solidFill>
                <a:latin typeface="Palatino Linotype" pitchFamily="18" charset="0"/>
              </a:rPr>
              <a:t>Campylobacter spp.</a:t>
            </a:r>
          </a:p>
          <a:p>
            <a:pPr algn="r">
              <a:buNone/>
              <a:defRPr/>
            </a:pPr>
            <a:r>
              <a:rPr lang="sr-Latn-RS" sz="11200" b="1" i="1" dirty="0">
                <a:solidFill>
                  <a:srgbClr val="002060"/>
                </a:solidFill>
                <a:latin typeface="Palatino Linotype" pitchFamily="18" charset="0"/>
              </a:rPr>
              <a:t>Helicobacter spp.</a:t>
            </a:r>
          </a:p>
          <a:p>
            <a:pPr algn="r">
              <a:buNone/>
              <a:defRPr/>
            </a:pPr>
            <a:endParaRPr lang="sr-Latn-RS" sz="11200" b="1" i="1" dirty="0">
              <a:solidFill>
                <a:srgbClr val="002060"/>
              </a:solidFill>
              <a:latin typeface="Palatino Linotype" pitchFamily="18" charset="0"/>
            </a:endParaRPr>
          </a:p>
          <a:p>
            <a:pPr algn="r">
              <a:buNone/>
              <a:defRPr/>
            </a:pPr>
            <a:r>
              <a:rPr lang="sr-Latn-RS" sz="11200" b="1" i="1" dirty="0">
                <a:solidFill>
                  <a:srgbClr val="002060"/>
                </a:solidFill>
                <a:latin typeface="Palatino Linotype" pitchFamily="18" charset="0"/>
              </a:rPr>
              <a:t>Pseudomonas spp.</a:t>
            </a:r>
          </a:p>
          <a:p>
            <a:pPr algn="r">
              <a:buNone/>
              <a:defRPr/>
            </a:pPr>
            <a:r>
              <a:rPr lang="ru-RU" sz="11200" b="1" dirty="0">
                <a:solidFill>
                  <a:srgbClr val="002060"/>
                </a:solidFill>
                <a:latin typeface="Palatino Linotype" pitchFamily="18" charset="0"/>
              </a:rPr>
              <a:t> </a:t>
            </a:r>
          </a:p>
          <a:p>
            <a:pPr algn="r">
              <a:buNone/>
              <a:defRPr/>
            </a:pPr>
            <a:r>
              <a:rPr lang="ru-RU" sz="11200" b="1" dirty="0">
                <a:solidFill>
                  <a:srgbClr val="002060"/>
                </a:solidFill>
                <a:latin typeface="Palatino Linotype" pitchFamily="18" charset="0"/>
              </a:rPr>
              <a:t>Неспорогене аеробне бактерије</a:t>
            </a:r>
            <a:endParaRPr lang="sr-Latn-RS" sz="11200" b="1" dirty="0">
              <a:solidFill>
                <a:srgbClr val="002060"/>
              </a:solidFill>
              <a:latin typeface="Palatino Linotype" pitchFamily="18" charset="0"/>
            </a:endParaRPr>
          </a:p>
          <a:p>
            <a:pPr algn="r">
              <a:buNone/>
              <a:defRPr/>
            </a:pPr>
            <a:r>
              <a:rPr lang="sr-Latn-RS" sz="11200" b="1" i="1" dirty="0">
                <a:solidFill>
                  <a:srgbClr val="002060"/>
                </a:solidFill>
                <a:latin typeface="Palatino Linotype" pitchFamily="18" charset="0"/>
              </a:rPr>
              <a:t>Corynebacterium diphtheriae</a:t>
            </a:r>
          </a:p>
        </p:txBody>
      </p:sp>
    </p:spTree>
    <p:extLst>
      <p:ext uri="{BB962C8B-B14F-4D97-AF65-F5344CB8AC3E}">
        <p14:creationId xmlns:p14="http://schemas.microsoft.com/office/powerpoint/2010/main" val="9526692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323116" y="323165"/>
            <a:ext cx="8678009" cy="390951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alatino Linotype" panose="02040502050505030304" pitchFamily="18" charset="0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sr-Cyrl-R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</a:rPr>
              <a:t>Практично све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</a:rPr>
              <a:t>Gram</a:t>
            </a:r>
            <a:r>
              <a:rPr kumimoji="0" lang="sr-Cyrl-RS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</a:rPr>
              <a:t>-</a:t>
            </a:r>
            <a:r>
              <a:rPr kumimoji="0" lang="sr-Cyrl-R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</a:rPr>
              <a:t> негативне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</a:rPr>
              <a:t> </a:t>
            </a:r>
            <a:r>
              <a:rPr kumimoji="0" lang="sr-Cyrl-R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</a:rPr>
              <a:t>бактерије поседују </a:t>
            </a:r>
            <a:r>
              <a:rPr kumimoji="0" lang="sr-Cyrl-R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alatino Linotype" panose="02040502050505030304" pitchFamily="18" charset="0"/>
              </a:rPr>
              <a:t>тип 1</a:t>
            </a:r>
            <a:r>
              <a:rPr kumimoji="0" lang="sr-Cyrl-R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</a:rPr>
              <a:t> </a:t>
            </a:r>
            <a:r>
              <a:rPr kumimoji="0" lang="sr-Cyrl-R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</a:rPr>
              <a:t>или тзв. </a:t>
            </a:r>
            <a:r>
              <a:rPr kumimoji="0" lang="sr-Cyrl-R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alatino Linotype" panose="02040502050505030304" pitchFamily="18" charset="0"/>
              </a:rPr>
              <a:t>заједничке пиле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</a:rPr>
              <a:t>, </a:t>
            </a:r>
            <a:r>
              <a:rPr kumimoji="0" lang="sr-Cyrl-R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</a:rPr>
              <a:t>протеине који имају посебан афинитет за протеине и липиде који садрже манозу и помажу у адхеренцији бактерија за слузницу дигестивног система...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alatino Linotype" panose="02040502050505030304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alatino Linotype" panose="02040502050505030304" pitchFamily="18" charset="0"/>
            </a:endParaRPr>
          </a:p>
          <a:p>
            <a:pPr algn="r">
              <a:spcBef>
                <a:spcPct val="20000"/>
              </a:spcBef>
              <a:defRPr/>
            </a:pPr>
            <a:r>
              <a:rPr lang="sr-Cyrl-RS" sz="2400" dirty="0">
                <a:latin typeface="Palatino Linotype" panose="02040502050505030304" pitchFamily="18" charset="0"/>
              </a:rPr>
              <a:t>... Вибриони колере се међусобно држе и групишу помоћу специфичних пила:</a:t>
            </a:r>
            <a:r>
              <a:rPr lang="sr-Cyrl-RS" sz="2400" b="1" dirty="0">
                <a:latin typeface="Palatino Linotype" panose="02040502050505030304" pitchFamily="18" charset="0"/>
              </a:rPr>
              <a:t> </a:t>
            </a:r>
            <a:r>
              <a:rPr lang="en-US" sz="2400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TCP</a:t>
            </a:r>
            <a:r>
              <a:rPr lang="sr-Cyrl-RS" sz="24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 (</a:t>
            </a:r>
            <a:r>
              <a:rPr lang="sr-Cyrl-RS" sz="2400" dirty="0">
                <a:solidFill>
                  <a:srgbClr val="C00000"/>
                </a:solidFill>
                <a:latin typeface="Palatino Linotype" panose="02040502050505030304" pitchFamily="18" charset="0"/>
              </a:rPr>
              <a:t>енгл. </a:t>
            </a:r>
            <a:r>
              <a:rPr lang="en-US" sz="24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toxin-</a:t>
            </a:r>
            <a:r>
              <a:rPr lang="en-US" sz="2400" b="1" i="1" dirty="0" err="1">
                <a:solidFill>
                  <a:srgbClr val="C00000"/>
                </a:solidFill>
                <a:latin typeface="Palatino Linotype" panose="02040502050505030304" pitchFamily="18" charset="0"/>
              </a:rPr>
              <a:t>coregulated</a:t>
            </a:r>
            <a:r>
              <a:rPr lang="en-US" sz="24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 pilus </a:t>
            </a:r>
            <a:r>
              <a:rPr lang="sr-Cyrl-RS" sz="24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)</a:t>
            </a:r>
            <a:r>
              <a:rPr lang="en-US" sz="2400" dirty="0">
                <a:solidFill>
                  <a:srgbClr val="C00000"/>
                </a:solidFill>
                <a:latin typeface="Palatino Linotype" panose="02040502050505030304" pitchFamily="18" charset="0"/>
              </a:rPr>
              <a:t>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sr-Cyrl-R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alatino Linotype" panose="02040502050505030304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3897" y="4133850"/>
            <a:ext cx="2634104" cy="237172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83897" y="0"/>
            <a:ext cx="5309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ru-RU" sz="3600" dirty="0">
                <a:latin typeface="Palatino Linotype" panose="02040502050505030304" pitchFamily="18" charset="0"/>
              </a:rPr>
              <a:t>...</a:t>
            </a:r>
          </a:p>
        </p:txBody>
      </p:sp>
      <p:pic>
        <p:nvPicPr>
          <p:cNvPr id="7" name="Picture 6" descr="Biofilms in the Vibrio cholerae life cycle."/>
          <p:cNvPicPr/>
          <p:nvPr/>
        </p:nvPicPr>
        <p:blipFill>
          <a:blip r:embed="rId3" cstate="print"/>
          <a:srcRect t="50172"/>
          <a:stretch>
            <a:fillRect/>
          </a:stretch>
        </p:blipFill>
        <p:spPr bwMode="auto">
          <a:xfrm>
            <a:off x="2918000" y="4133850"/>
            <a:ext cx="3806649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24649" y="4232680"/>
            <a:ext cx="2276476" cy="22728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361488" cy="1078173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2800" b="1" dirty="0">
                <a:latin typeface="Palatino Linotype" panose="02040502050505030304" pitchFamily="18" charset="0"/>
              </a:rPr>
              <a:t>Механизам деловања токсина колере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1069" y="846162"/>
            <a:ext cx="4558352" cy="60118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sr-Cyrl-RS" sz="1800" b="0" i="0" u="none" strike="noStrike" baseline="0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r>
              <a:rPr lang="sr-Cyrl-RS" sz="1800" b="0" i="0" u="none" strike="noStrike" baseline="0" dirty="0">
                <a:latin typeface="Palatino Linotype" panose="02040502050505030304" pitchFamily="18" charset="0"/>
              </a:rPr>
              <a:t>Након колонизације, </a:t>
            </a:r>
            <a:r>
              <a:rPr lang="sr-Cyrl-RS" sz="1800" b="1" i="0" u="none" strike="noStrike" baseline="0" dirty="0">
                <a:solidFill>
                  <a:srgbClr val="FF0000"/>
                </a:solidFill>
                <a:latin typeface="Palatino Linotype" panose="02040502050505030304" pitchFamily="18" charset="0"/>
              </a:rPr>
              <a:t>токсин колере </a:t>
            </a:r>
            <a:r>
              <a:rPr lang="sr-Cyrl-RS" sz="1800" b="0" i="0" u="none" strike="noStrike" baseline="0" dirty="0">
                <a:latin typeface="Palatino Linotype" panose="02040502050505030304" pitchFamily="18" charset="0"/>
              </a:rPr>
              <a:t>се везују за свој рецептор, улази у везикуле. А</a:t>
            </a:r>
            <a:r>
              <a:rPr lang="sr-Cyrl-RS" sz="1800" b="1" i="0" u="none" strike="noStrike" baseline="0" dirty="0">
                <a:latin typeface="Palatino Linotype" panose="02040502050505030304" pitchFamily="18" charset="0"/>
              </a:rPr>
              <a:t>ктивна субјединица токсина </a:t>
            </a:r>
            <a:r>
              <a:rPr lang="sr-Cyrl-RS" sz="1800" b="0" i="0" u="none" strike="noStrike" baseline="0" dirty="0">
                <a:latin typeface="Palatino Linotype" panose="02040502050505030304" pitchFamily="18" charset="0"/>
              </a:rPr>
              <a:t>се транспортује до аденилат циклазног комплекса</a:t>
            </a:r>
            <a:endParaRPr lang="en-US" sz="1800" b="0" i="0" u="none" strike="noStrike" baseline="0" dirty="0">
              <a:latin typeface="Palatino Linotype" panose="02040502050505030304" pitchFamily="18" charset="0"/>
            </a:endParaRPr>
          </a:p>
          <a:p>
            <a:pPr marL="514350" indent="-514350">
              <a:buNone/>
            </a:pPr>
            <a:endParaRPr lang="sr-Cyrl-RS" sz="500" b="0" i="0" u="none" strike="noStrike" baseline="0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endParaRPr lang="sr-Cyrl-RS" sz="1800" b="0" i="0" u="none" strike="noStrike" baseline="0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r>
              <a:rPr lang="sr-Cyrl-RS" sz="1800" b="0" i="0" u="none" strike="noStrike" baseline="0" dirty="0">
                <a:latin typeface="Palatino Linotype" panose="02040502050505030304" pitchFamily="18" charset="0"/>
              </a:rPr>
              <a:t>Токсин преноси </a:t>
            </a:r>
            <a:r>
              <a:rPr lang="sr-Latn-RS" sz="1800" b="0" i="0" u="none" strike="noStrike" baseline="0" dirty="0">
                <a:latin typeface="Palatino Linotype" panose="02040502050505030304" pitchFamily="18" charset="0"/>
              </a:rPr>
              <a:t>ADP</a:t>
            </a:r>
            <a:r>
              <a:rPr lang="sr-Cyrl-RS" sz="1800" b="0" i="0" u="none" strike="noStrike" baseline="0" dirty="0">
                <a:latin typeface="Palatino Linotype" panose="02040502050505030304" pitchFamily="18" charset="0"/>
              </a:rPr>
              <a:t> рибозу до гуанозин 5 трифосфат везујућег протеина АС-а, и на тај начин </a:t>
            </a:r>
            <a:r>
              <a:rPr lang="sr-Cyrl-RS" sz="1800" b="1" i="0" u="none" strike="noStrike" baseline="0" dirty="0">
                <a:latin typeface="Palatino Linotype" panose="02040502050505030304" pitchFamily="18" charset="0"/>
              </a:rPr>
              <a:t>повећава концентрацију сАМР</a:t>
            </a:r>
          </a:p>
          <a:p>
            <a:pPr marL="514350" indent="-514350">
              <a:buNone/>
            </a:pPr>
            <a:endParaRPr lang="sr-Cyrl-RS" sz="500" b="0" i="0" u="none" strike="noStrike" baseline="0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endParaRPr lang="sr-Cyrl-RS" sz="1800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r>
              <a:rPr lang="sr-Cyrl-RS" sz="1800" dirty="0">
                <a:latin typeface="Palatino Linotype" panose="02040502050505030304" pitchFamily="18" charset="0"/>
              </a:rPr>
              <a:t>Повећана концентрација</a:t>
            </a:r>
            <a:r>
              <a:rPr lang="sr-Cyrl-RS" sz="1800" b="0" i="0" u="none" strike="noStrike" baseline="0" dirty="0">
                <a:latin typeface="Palatino Linotype" panose="02040502050505030304" pitchFamily="18" charset="0"/>
              </a:rPr>
              <a:t> </a:t>
            </a:r>
            <a:r>
              <a:rPr lang="en-US" sz="1800" b="0" i="0" u="none" strike="noStrike" baseline="0" dirty="0" err="1">
                <a:latin typeface="Palatino Linotype" panose="02040502050505030304" pitchFamily="18" charset="0"/>
              </a:rPr>
              <a:t>cAMP</a:t>
            </a:r>
            <a:r>
              <a:rPr lang="en-US" sz="1800" b="0" i="0" u="none" strike="noStrike" baseline="0" dirty="0">
                <a:latin typeface="Palatino Linotype" panose="02040502050505030304" pitchFamily="18" charset="0"/>
              </a:rPr>
              <a:t> </a:t>
            </a:r>
            <a:r>
              <a:rPr lang="sr-Cyrl-RS" sz="1800" b="0" i="0" u="none" strike="noStrike" baseline="0" dirty="0">
                <a:latin typeface="Palatino Linotype" panose="02040502050505030304" pitchFamily="18" charset="0"/>
              </a:rPr>
              <a:t> за последицу има редукцију апсорпције натријума у трепљастим ћелијама и повећање секреције хлора у пехарастим ћелијама што узрокује </a:t>
            </a:r>
            <a:r>
              <a:rPr lang="sr-Cyrl-RS" sz="1800" b="1" i="0" u="none" strike="noStrike" baseline="0" dirty="0">
                <a:latin typeface="Palatino Linotype" panose="02040502050505030304" pitchFamily="18" charset="0"/>
              </a:rPr>
              <a:t>воденасту дијареју</a:t>
            </a:r>
            <a:endParaRPr lang="en-US" sz="1800" b="1" dirty="0"/>
          </a:p>
        </p:txBody>
      </p:sp>
      <p:pic>
        <p:nvPicPr>
          <p:cNvPr id="6758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76716" y="1009934"/>
            <a:ext cx="4584772" cy="5663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372378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9361488" cy="682389"/>
          </a:xfrm>
          <a:noFill/>
        </p:spPr>
        <p:txBody>
          <a:bodyPr>
            <a:normAutofit/>
          </a:bodyPr>
          <a:lstStyle/>
          <a:p>
            <a:pPr algn="ctr"/>
            <a:r>
              <a:rPr lang="sr-Cyrl-RS" sz="2800" b="1" dirty="0">
                <a:latin typeface="Palatino Linotype" panose="02040502050505030304" pitchFamily="18" charset="0"/>
              </a:rPr>
              <a:t>Клиничке манифестације колере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2956" y="800124"/>
            <a:ext cx="4531057" cy="1479051"/>
          </a:xfrm>
          <a:ln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sr-Cyrl-RS" sz="1900" b="1" dirty="0">
                <a:latin typeface="Palatino Linotype" panose="02040502050505030304" pitchFamily="18" charset="0"/>
              </a:rPr>
              <a:t>Брз почетак</a:t>
            </a:r>
          </a:p>
          <a:p>
            <a:pPr algn="ctr">
              <a:buNone/>
            </a:pPr>
            <a:r>
              <a:rPr lang="sr-Cyrl-RS" sz="1900" b="1" dirty="0">
                <a:latin typeface="Palatino Linotype" panose="02040502050505030304" pitchFamily="18" charset="0"/>
              </a:rPr>
              <a:t>Абдоминални бол </a:t>
            </a:r>
          </a:p>
          <a:p>
            <a:pPr algn="ctr">
              <a:buNone/>
            </a:pPr>
            <a:r>
              <a:rPr lang="sr-Cyrl-RS" sz="1900" b="1" i="0" u="none" strike="noStrike" baseline="0" dirty="0">
                <a:latin typeface="Palatino Linotype" panose="02040502050505030304" pitchFamily="18" charset="0"/>
              </a:rPr>
              <a:t>Велики број течних столица</a:t>
            </a:r>
          </a:p>
          <a:p>
            <a:pPr algn="ctr">
              <a:buNone/>
            </a:pPr>
            <a:r>
              <a:rPr lang="sr-Cyrl-RS" sz="1900" b="1" i="0" u="none" strike="noStrike" baseline="0" dirty="0">
                <a:latin typeface="Palatino Linotype" panose="02040502050505030304" pitchFamily="18" charset="0"/>
              </a:rPr>
              <a:t> (изглед пиринчане воде)  </a:t>
            </a:r>
          </a:p>
          <a:p>
            <a:pPr algn="ctr"/>
            <a:endParaRPr lang="en-US" sz="19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49501" y="2402007"/>
            <a:ext cx="4203511" cy="87716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sr-Cyrl-RS" sz="1700" b="1" dirty="0"/>
              <a:t>Губитак воде и електролита у танком цреву </a:t>
            </a:r>
          </a:p>
          <a:p>
            <a:pPr algn="ctr"/>
            <a:r>
              <a:rPr lang="sr-Cyrl-RS" sz="1700" dirty="0"/>
              <a:t>(више литара дневно)</a:t>
            </a:r>
            <a:endParaRPr lang="en-US" sz="1700" dirty="0"/>
          </a:p>
        </p:txBody>
      </p:sp>
      <p:sp>
        <p:nvSpPr>
          <p:cNvPr id="10" name="TextBox 9"/>
          <p:cNvSpPr txBox="1"/>
          <p:nvPr/>
        </p:nvSpPr>
        <p:spPr>
          <a:xfrm>
            <a:off x="504091" y="3659875"/>
            <a:ext cx="4203511" cy="166199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sr-Cyrl-RS" sz="1700" b="1" dirty="0"/>
              <a:t>Екстремна дехидратација</a:t>
            </a:r>
            <a:r>
              <a:rPr lang="ru-RU" sz="1700" b="1" dirty="0"/>
              <a:t> </a:t>
            </a:r>
          </a:p>
          <a:p>
            <a:pPr algn="ctr"/>
            <a:r>
              <a:rPr lang="ru-RU" sz="1700" dirty="0"/>
              <a:t>(губитак изотоничне течности)</a:t>
            </a:r>
            <a:endParaRPr lang="sr-Cyrl-RS" sz="1700" dirty="0"/>
          </a:p>
          <a:p>
            <a:pPr algn="ctr"/>
            <a:r>
              <a:rPr lang="ru-RU" sz="1700" b="1" dirty="0"/>
              <a:t>хипокалијемија </a:t>
            </a:r>
          </a:p>
          <a:p>
            <a:pPr algn="ctr"/>
            <a:r>
              <a:rPr lang="ru-RU" sz="1700" dirty="0"/>
              <a:t>(губитак калијума) </a:t>
            </a:r>
          </a:p>
          <a:p>
            <a:pPr algn="ctr"/>
            <a:r>
              <a:rPr lang="ru-RU" sz="1700" dirty="0"/>
              <a:t> </a:t>
            </a:r>
            <a:r>
              <a:rPr lang="ru-RU" sz="1700" b="1" dirty="0"/>
              <a:t>метаболичка ацидоза </a:t>
            </a:r>
          </a:p>
          <a:p>
            <a:pPr algn="ctr"/>
            <a:r>
              <a:rPr lang="ru-RU" sz="1700" dirty="0"/>
              <a:t>(губитак бикарбоната)</a:t>
            </a:r>
            <a:endParaRPr lang="en-US" sz="1700" dirty="0"/>
          </a:p>
        </p:txBody>
      </p:sp>
      <p:sp>
        <p:nvSpPr>
          <p:cNvPr id="11" name="Rectangle 10"/>
          <p:cNvSpPr/>
          <p:nvPr/>
        </p:nvSpPr>
        <p:spPr>
          <a:xfrm>
            <a:off x="517739" y="5719227"/>
            <a:ext cx="4230806" cy="113877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700" dirty="0">
                <a:latin typeface="Palatino Linotype" panose="02040502050505030304" pitchFamily="18" charset="0"/>
              </a:rPr>
              <a:t>Слузница црева није видно оштећена.</a:t>
            </a:r>
          </a:p>
          <a:p>
            <a:pPr algn="ctr"/>
            <a:r>
              <a:rPr lang="ru-RU" sz="1700" dirty="0">
                <a:latin typeface="Palatino Linotype" panose="02040502050505030304" pitchFamily="18" charset="0"/>
              </a:rPr>
              <a:t> </a:t>
            </a:r>
            <a:r>
              <a:rPr lang="ru-RU" sz="1700" b="1" dirty="0">
                <a:latin typeface="Palatino Linotype" panose="02040502050505030304" pitchFamily="18" charset="0"/>
              </a:rPr>
              <a:t>Водене столице не садрже леукоците нити еритроците, а  нема ни инфламације у зиду црева </a:t>
            </a:r>
          </a:p>
        </p:txBody>
      </p:sp>
      <p:sp>
        <p:nvSpPr>
          <p:cNvPr id="13" name="Right Arrow 12"/>
          <p:cNvSpPr/>
          <p:nvPr/>
        </p:nvSpPr>
        <p:spPr>
          <a:xfrm rot="5400000">
            <a:off x="2435671" y="5293513"/>
            <a:ext cx="478900" cy="484632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ight Arrow 13"/>
          <p:cNvSpPr/>
          <p:nvPr/>
        </p:nvSpPr>
        <p:spPr>
          <a:xfrm rot="5400000">
            <a:off x="2397003" y="3275919"/>
            <a:ext cx="478900" cy="484632"/>
          </a:xfrm>
          <a:prstGeom prst="rightArrow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6562" name="Picture 2" descr="Резултат слика за cholera symptom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6842" y="827941"/>
            <a:ext cx="4434646" cy="2870602"/>
          </a:xfrm>
          <a:prstGeom prst="rect">
            <a:avLst/>
          </a:prstGeom>
          <a:noFill/>
        </p:spPr>
      </p:pic>
      <p:pic>
        <p:nvPicPr>
          <p:cNvPr id="66564" name="Picture 4" descr="Резултат слика за cholera symptom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2542" y="3764436"/>
            <a:ext cx="4113662" cy="30935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571967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62638"/>
            <a:ext cx="8425339" cy="1143000"/>
          </a:xfrm>
        </p:spPr>
        <p:txBody>
          <a:bodyPr/>
          <a:lstStyle/>
          <a:p>
            <a:pPr algn="l"/>
            <a:r>
              <a:rPr lang="sr-Cyrl-RS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Е</a:t>
            </a:r>
            <a:r>
              <a:rPr lang="en-US" b="1" i="1" dirty="0" err="1">
                <a:solidFill>
                  <a:srgbClr val="C00000"/>
                </a:solidFill>
                <a:latin typeface="Palatino Linotype" panose="02040502050505030304" pitchFamily="18" charset="0"/>
              </a:rPr>
              <a:t>scherichia</a:t>
            </a:r>
            <a:r>
              <a:rPr lang="en-US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 coli</a:t>
            </a:r>
            <a:r>
              <a:rPr lang="sr-Cyrl-RS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...</a:t>
            </a:r>
            <a:endParaRPr lang="en-US" dirty="0"/>
          </a:p>
        </p:txBody>
      </p:sp>
      <p:pic>
        <p:nvPicPr>
          <p:cNvPr id="93186" name="Picture 2" descr="Сродна сли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6722" y="1511346"/>
            <a:ext cx="4465378" cy="2817693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1" y="4442520"/>
            <a:ext cx="93614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r"/>
            <a:r>
              <a:rPr lang="ru-RU" sz="2400" b="1" dirty="0">
                <a:latin typeface="Palatino Linotype" panose="02040502050505030304" pitchFamily="18" charset="0"/>
              </a:rPr>
              <a:t>...узрочник опортунистичких</a:t>
            </a:r>
            <a:r>
              <a:rPr lang="sr-Cyrl-RS" sz="2400" b="1" dirty="0">
                <a:latin typeface="Palatino Linotype" panose="02040502050505030304" pitchFamily="18" charset="0"/>
              </a:rPr>
              <a:t> </a:t>
            </a:r>
          </a:p>
          <a:p>
            <a:pPr lvl="1" algn="r"/>
            <a:r>
              <a:rPr lang="sr-Cyrl-RS" sz="2400" b="1" dirty="0">
                <a:latin typeface="Palatino Linotype" panose="02040502050505030304" pitchFamily="18" charset="0"/>
              </a:rPr>
              <a:t>и</a:t>
            </a:r>
            <a:r>
              <a:rPr lang="ru-RU" sz="2400" b="1" dirty="0">
                <a:latin typeface="Palatino Linotype" panose="02040502050505030304" pitchFamily="18" charset="0"/>
              </a:rPr>
              <a:t> цревних инфекција</a:t>
            </a:r>
          </a:p>
          <a:p>
            <a:pPr lvl="1" algn="r"/>
            <a:endParaRPr lang="en-US" sz="2400" b="1" dirty="0">
              <a:latin typeface="Palatino Linotype" panose="02040502050505030304" pitchFamily="18" charset="0"/>
            </a:endParaRPr>
          </a:p>
          <a:p>
            <a:pPr lvl="1" algn="r"/>
            <a:r>
              <a:rPr lang="sr-Cyrl-RS" sz="2400" dirty="0"/>
              <a:t>...најбројнија</a:t>
            </a:r>
            <a:r>
              <a:rPr lang="sr-Cyrl-RS" sz="2400" b="1" dirty="0"/>
              <a:t> </a:t>
            </a:r>
            <a:r>
              <a:rPr lang="sr-Cyrl-RS" sz="2400" dirty="0"/>
              <a:t>факултативно анаеробна бактерија која </a:t>
            </a:r>
            <a:r>
              <a:rPr lang="sr-Cyrl-RS" sz="2400" b="1" dirty="0"/>
              <a:t>колонизује доње делове дигестивног система људи и животиња</a:t>
            </a:r>
          </a:p>
        </p:txBody>
      </p:sp>
      <p:pic>
        <p:nvPicPr>
          <p:cNvPr id="6" name="Picture 4" descr="Резултат слика за Еscherichia coli human infect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72100" y="1511345"/>
            <a:ext cx="2990850" cy="28176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354842" y="1211475"/>
          <a:ext cx="8529852" cy="4386094"/>
        </p:xfrm>
        <a:graphic>
          <a:graphicData uri="http://schemas.openxmlformats.org/drawingml/2006/table">
            <a:tbl>
              <a:tblPr/>
              <a:tblGrid>
                <a:gridCol w="28250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392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655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8584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sr-Cyrl-CS" sz="1600" b="1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Група</a:t>
                      </a:r>
                      <a:endParaRPr lang="en-US" sz="16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sr-Cyrl-CS" sz="1600" b="1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Симптоми</a:t>
                      </a:r>
                      <a:endParaRPr lang="en-US" sz="16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sr-Cyrl-CS" sz="1600" b="1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Епидемиологија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72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16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ETEC </a:t>
                      </a:r>
                      <a:endParaRPr lang="en-US" sz="16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1600" b="1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ентеротоксигена </a:t>
                      </a:r>
                      <a:r>
                        <a:rPr lang="sr-Cyrl-CS" sz="1600" b="1" i="1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E. coli</a:t>
                      </a:r>
                      <a:endParaRPr lang="en-US" sz="16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16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Воденаста дијареја (дијареја путника)</a:t>
                      </a:r>
                      <a:endParaRPr lang="en-US" sz="16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16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Широм света, деца и одрасли</a:t>
                      </a:r>
                      <a:endParaRPr lang="en-US" sz="16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72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16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EPEC</a:t>
                      </a:r>
                      <a:endParaRPr lang="en-US" sz="16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1600" b="1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ентеропатогена </a:t>
                      </a:r>
                      <a:r>
                        <a:rPr lang="sr-Cyrl-CS" sz="1600" b="1" i="1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E. coli</a:t>
                      </a:r>
                      <a:endParaRPr lang="en-US" sz="16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16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Воденаста дијареја</a:t>
                      </a:r>
                      <a:endParaRPr lang="en-US" sz="16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16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Деца млађа од 1 године</a:t>
                      </a:r>
                      <a:endParaRPr lang="en-US" sz="16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09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16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EaggEC</a:t>
                      </a:r>
                      <a:endParaRPr lang="en-US" sz="16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1600" b="1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ентероагрегативна </a:t>
                      </a:r>
                      <a:r>
                        <a:rPr lang="sr-Cyrl-CS" sz="1600" b="1" i="1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E. coli</a:t>
                      </a:r>
                      <a:endParaRPr lang="en-US" sz="16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16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Воденаста дијареја, перзистентна дијареја</a:t>
                      </a:r>
                      <a:endParaRPr lang="en-US" sz="16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16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Одојчад млађа од 6 месеци и пацијенти оболели од </a:t>
                      </a:r>
                      <a:r>
                        <a:rPr lang="en-US" sz="16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AIDS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09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160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EIEC</a:t>
                      </a:r>
                      <a:endParaRPr lang="en-US" sz="16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1600" b="1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ентероинвазивна </a:t>
                      </a:r>
                      <a:r>
                        <a:rPr lang="sr-Cyrl-CS" sz="1600" b="1" i="1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E. coli</a:t>
                      </a:r>
                      <a:endParaRPr lang="en-US" sz="160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16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Хеморагична дијареја</a:t>
                      </a:r>
                      <a:endParaRPr lang="en-US" sz="16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16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Нема правила, након конзумирања контаминиране хране</a:t>
                      </a:r>
                      <a:endParaRPr lang="en-US" sz="16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618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16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EHEC</a:t>
                      </a:r>
                      <a:endParaRPr lang="en-US" sz="16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1600" b="1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ентерохеморагична </a:t>
                      </a:r>
                      <a:r>
                        <a:rPr lang="sr-Cyrl-CS" sz="1600" b="1" i="1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E. coli</a:t>
                      </a:r>
                      <a:endParaRPr lang="en-US" sz="16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16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Хеморагична дијареја, хеморагични колитис, хеморагично-уремијски сидром и тромботична тромбоцитопенична пурпура</a:t>
                      </a:r>
                      <a:endParaRPr lang="en-US" sz="16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1600" dirty="0">
                          <a:latin typeface="Palatino Linotype" pitchFamily="18" charset="0"/>
                          <a:ea typeface="Times New Roman"/>
                          <a:cs typeface="Times New Roman"/>
                        </a:rPr>
                        <a:t>Западне земље</a:t>
                      </a:r>
                      <a:endParaRPr lang="en-US" sz="1600" dirty="0">
                        <a:latin typeface="Palatino Linotype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1376737" y="187237"/>
            <a:ext cx="7324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CS" sz="2800" b="1" dirty="0"/>
              <a:t>Класификација патогених сојева </a:t>
            </a:r>
            <a:r>
              <a:rPr lang="sr-Cyrl-CS" sz="2800" b="1" i="1" dirty="0"/>
              <a:t>E. coli</a:t>
            </a:r>
            <a:r>
              <a:rPr lang="sr-Cyrl-CS" sz="2800" b="1" dirty="0"/>
              <a:t> </a:t>
            </a:r>
            <a:endParaRPr lang="en-US" sz="2800" b="1" dirty="0"/>
          </a:p>
        </p:txBody>
      </p:sp>
      <p:sp>
        <p:nvSpPr>
          <p:cNvPr id="9" name="Rectangle 8"/>
          <p:cNvSpPr/>
          <p:nvPr/>
        </p:nvSpPr>
        <p:spPr>
          <a:xfrm>
            <a:off x="177421" y="5877848"/>
            <a:ext cx="89665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Palatino Linotype" panose="02040502050505030304" pitchFamily="18" charset="0"/>
              </a:rPr>
              <a:t>Инокулум </a:t>
            </a:r>
            <a:r>
              <a:rPr lang="en-US" sz="20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E. coli</a:t>
            </a:r>
            <a:r>
              <a:rPr lang="sr-Cyrl-RS" sz="20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Palatino Linotype" panose="02040502050505030304" pitchFamily="18" charset="0"/>
              </a:rPr>
              <a:t>-oкo 100 000 000 бактерија; 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  <a:latin typeface="Palatino Linotype" panose="02040502050505030304" pitchFamily="18" charset="0"/>
              </a:rPr>
              <a:t>начин трансмисије: унос контаминиране хране и воде  </a:t>
            </a:r>
            <a:endParaRPr lang="en-US" sz="2000" b="1" dirty="0">
              <a:solidFill>
                <a:srgbClr val="002060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9249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63773" y="191069"/>
            <a:ext cx="876186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Најчешће се анализира </a:t>
            </a:r>
            <a:r>
              <a:rPr lang="ru-RU" sz="2000" b="1" dirty="0"/>
              <a:t>О антиген </a:t>
            </a:r>
            <a:r>
              <a:rPr lang="ru-RU" sz="2000" dirty="0"/>
              <a:t>липополисахарида, </a:t>
            </a:r>
            <a:r>
              <a:rPr lang="ru-RU" sz="2000" b="1" dirty="0"/>
              <a:t>Н антиген </a:t>
            </a:r>
            <a:r>
              <a:rPr lang="ru-RU" sz="2000" dirty="0"/>
              <a:t>и</a:t>
            </a:r>
            <a:r>
              <a:rPr lang="ru-RU" sz="2000" b="1" dirty="0"/>
              <a:t> капсуларни К антиген</a:t>
            </a:r>
            <a:endParaRPr lang="ru-RU" sz="2000" dirty="0"/>
          </a:p>
        </p:txBody>
      </p:sp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19517"/>
            <a:ext cx="5022756" cy="3695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4681538" y="2670623"/>
            <a:ext cx="4679950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sr-Cyrl-RS" sz="2000" dirty="0"/>
              <a:t>Већина </a:t>
            </a:r>
            <a:r>
              <a:rPr lang="en-US" sz="2000" i="1" dirty="0"/>
              <a:t>E</a:t>
            </a:r>
            <a:r>
              <a:rPr lang="sr-Cyrl-RS" sz="2000" i="1" dirty="0"/>
              <a:t>. </a:t>
            </a:r>
            <a:r>
              <a:rPr lang="en-US" sz="2000" i="1" dirty="0"/>
              <a:t>coli</a:t>
            </a:r>
            <a:r>
              <a:rPr lang="sr-Cyrl-RS" sz="2000" i="1" dirty="0"/>
              <a:t> </a:t>
            </a:r>
            <a:r>
              <a:rPr lang="sr-Cyrl-RS" sz="2000" dirty="0"/>
              <a:t>исказује </a:t>
            </a:r>
            <a:r>
              <a:rPr lang="sr-Cyrl-RS" sz="2000" b="1" dirty="0"/>
              <a:t>1 тип пила (заједничке пиле) </a:t>
            </a:r>
            <a:r>
              <a:rPr lang="sr-Cyrl-RS" sz="2000" dirty="0"/>
              <a:t>којима се везују за </a:t>
            </a:r>
            <a:r>
              <a:rPr lang="ru-RU" sz="2000" dirty="0"/>
              <a:t>широк спектар типова ћелија</a:t>
            </a:r>
          </a:p>
          <a:p>
            <a:pPr algn="r"/>
            <a:endParaRPr lang="ru-RU" sz="1000" dirty="0"/>
          </a:p>
          <a:p>
            <a:pPr algn="r"/>
            <a:r>
              <a:rPr lang="ru-RU" sz="2000" dirty="0"/>
              <a:t>Неки сојеви </a:t>
            </a:r>
            <a:r>
              <a:rPr lang="sr-Cyrl-RS" sz="2000" dirty="0"/>
              <a:t>поседују </a:t>
            </a:r>
            <a:r>
              <a:rPr lang="sr-Cyrl-RS" sz="2000" b="1" u="sng" dirty="0"/>
              <a:t>специјализоване пиле</a:t>
            </a:r>
            <a:r>
              <a:rPr lang="sr-Cyrl-RS" sz="2000" dirty="0"/>
              <a:t>:</a:t>
            </a:r>
          </a:p>
          <a:p>
            <a:pPr algn="r"/>
            <a:r>
              <a:rPr lang="sr-Latn-RS" sz="2000" b="1" dirty="0"/>
              <a:t>P</a:t>
            </a:r>
            <a:r>
              <a:rPr lang="sr-Cyrl-RS" sz="2000" b="1" dirty="0"/>
              <a:t>-</a:t>
            </a:r>
            <a:r>
              <a:rPr lang="sr-Latn-RS" sz="2000" b="1" dirty="0"/>
              <a:t> </a:t>
            </a:r>
            <a:r>
              <a:rPr lang="sr-Cyrl-RS" sz="2000" b="1" dirty="0"/>
              <a:t>пиле </a:t>
            </a:r>
            <a:r>
              <a:rPr lang="sr-Cyrl-RS" sz="2000" dirty="0"/>
              <a:t>везују се за остатке дигалактозида на ћелијама бубрега</a:t>
            </a:r>
          </a:p>
          <a:p>
            <a:pPr algn="r"/>
            <a:r>
              <a:rPr lang="sr-Cyrl-RS" sz="2000" b="1" dirty="0"/>
              <a:t>Патогене групе </a:t>
            </a:r>
            <a:r>
              <a:rPr lang="en-US" sz="2000" b="1" i="1" dirty="0"/>
              <a:t>E</a:t>
            </a:r>
            <a:r>
              <a:rPr lang="sr-Cyrl-RS" sz="2000" b="1" i="1" dirty="0"/>
              <a:t>. </a:t>
            </a:r>
            <a:r>
              <a:rPr lang="en-US" sz="2000" b="1" i="1" dirty="0"/>
              <a:t>coli</a:t>
            </a:r>
            <a:r>
              <a:rPr lang="sr-Cyrl-RS" sz="2000" b="1" i="1" dirty="0"/>
              <a:t>  </a:t>
            </a:r>
            <a:r>
              <a:rPr lang="sr-Cyrl-RS" sz="2000" b="1" dirty="0"/>
              <a:t>које изазивају дијареју</a:t>
            </a:r>
            <a:r>
              <a:rPr lang="sr-Cyrl-RS" sz="2000" dirty="0"/>
              <a:t> поседују </a:t>
            </a:r>
            <a:r>
              <a:rPr lang="sr-Cyrl-RS" sz="2000" b="1" dirty="0">
                <a:solidFill>
                  <a:srgbClr val="C00000"/>
                </a:solidFill>
              </a:rPr>
              <a:t>специфичне пиле</a:t>
            </a:r>
            <a:r>
              <a:rPr lang="sr-Cyrl-RS" sz="2000" b="1" dirty="0"/>
              <a:t> </a:t>
            </a:r>
            <a:r>
              <a:rPr lang="sr-Cyrl-RS" sz="2000" dirty="0"/>
              <a:t>којима се везују за гликолипиде и гликопротеине на површини ентероцита</a:t>
            </a:r>
            <a:endParaRPr lang="en-US" sz="2000" dirty="0"/>
          </a:p>
        </p:txBody>
      </p:sp>
      <p:sp>
        <p:nvSpPr>
          <p:cNvPr id="9" name="Rectangle 8"/>
          <p:cNvSpPr/>
          <p:nvPr/>
        </p:nvSpPr>
        <p:spPr>
          <a:xfrm>
            <a:off x="265514" y="1228004"/>
            <a:ext cx="88503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RS" sz="2400" b="1" dirty="0">
                <a:solidFill>
                  <a:srgbClr val="C00000"/>
                </a:solidFill>
              </a:rPr>
              <a:t>Пили су важан фактор вируленције </a:t>
            </a:r>
            <a:r>
              <a:rPr lang="sr-Cyrl-RS" sz="2400" dirty="0"/>
              <a:t>и показују тропизам за различите типове епителних ћелија домаћина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Ентеротоксигене</a:t>
            </a:r>
            <a:r>
              <a:rPr lang="ru-RU" sz="3600" b="1" dirty="0">
                <a:latin typeface="Palatino Linotype" panose="02040502050505030304" pitchFamily="18" charset="0"/>
              </a:rPr>
              <a:t> </a:t>
            </a:r>
            <a:r>
              <a:rPr lang="ru-RU" sz="3600" b="1" i="1" dirty="0">
                <a:latin typeface="Palatino Linotype" panose="02040502050505030304" pitchFamily="18" charset="0"/>
              </a:rPr>
              <a:t>E. </a:t>
            </a:r>
            <a:r>
              <a:rPr lang="en-US" sz="3600" b="1" i="1" dirty="0">
                <a:latin typeface="Palatino Linotype" panose="02040502050505030304" pitchFamily="18" charset="0"/>
              </a:rPr>
              <a:t>c</a:t>
            </a:r>
            <a:r>
              <a:rPr lang="ru-RU" sz="3600" b="1" i="1" dirty="0">
                <a:latin typeface="Palatino Linotype" panose="02040502050505030304" pitchFamily="18" charset="0"/>
              </a:rPr>
              <a:t>oli</a:t>
            </a:r>
            <a:r>
              <a:rPr lang="en-US" sz="3600" b="1" i="1" dirty="0">
                <a:solidFill>
                  <a:srgbClr val="C00000"/>
                </a:solidFill>
              </a:rPr>
              <a:t> (ETEC)</a:t>
            </a:r>
            <a:br>
              <a:rPr lang="en-US" sz="3600" b="1" i="1" dirty="0">
                <a:solidFill>
                  <a:srgbClr val="C00000"/>
                </a:solidFill>
              </a:rPr>
            </a:br>
            <a:r>
              <a:rPr lang="en-US" sz="3600" b="1" i="1" dirty="0">
                <a:solidFill>
                  <a:srgbClr val="C00000"/>
                </a:solidFill>
              </a:rPr>
              <a:t> </a:t>
            </a:r>
            <a:r>
              <a:rPr lang="ru-RU" sz="3600" dirty="0">
                <a:latin typeface="Palatino Linotype" panose="02040502050505030304" pitchFamily="18" charset="0"/>
              </a:rPr>
              <a:t>-епидемиологија-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076" y="2255296"/>
            <a:ext cx="8425339" cy="3449468"/>
          </a:xfr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6"/>
            </a:solidFill>
            <a:prstDash val="sysDot"/>
          </a:ln>
        </p:spPr>
        <p:txBody>
          <a:bodyPr>
            <a:normAutofit fontScale="92500" lnSpcReduction="10000"/>
          </a:bodyPr>
          <a:lstStyle/>
          <a:p>
            <a:r>
              <a:rPr lang="ru-RU" sz="2400" dirty="0"/>
              <a:t>Најважнији узрочник </a:t>
            </a:r>
            <a:r>
              <a:rPr lang="ru-RU" sz="2400" b="1" u="sng" dirty="0"/>
              <a:t>дијареје путника </a:t>
            </a:r>
          </a:p>
          <a:p>
            <a:pPr>
              <a:buNone/>
            </a:pPr>
            <a:endParaRPr lang="ru-RU" sz="2400" dirty="0"/>
          </a:p>
          <a:p>
            <a:r>
              <a:rPr lang="ru-RU" sz="2400" dirty="0"/>
              <a:t>Изазива и </a:t>
            </a:r>
            <a:r>
              <a:rPr lang="ru-RU" sz="2400" b="1" dirty="0"/>
              <a:t>дијареју беба </a:t>
            </a:r>
            <a:r>
              <a:rPr lang="ru-RU" sz="2400" dirty="0"/>
              <a:t>у земљама у развоју где су водећи узрок морбидитета и морталитета у току прве 2 године живота</a:t>
            </a:r>
          </a:p>
          <a:p>
            <a:pPr>
              <a:buNone/>
            </a:pPr>
            <a:endParaRPr lang="ru-RU" sz="2400" dirty="0"/>
          </a:p>
          <a:p>
            <a:r>
              <a:rPr lang="ru-RU" sz="2400" dirty="0"/>
              <a:t>Пут преноса: конзумација контаминиране воде и хране, као и интерхумани контактни пренос. Маринирано месо, салате и поврће су удружени са повећаним ризиком од обољевања </a:t>
            </a:r>
            <a:endParaRPr lang="en-US" sz="2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668" y="0"/>
            <a:ext cx="8425339" cy="694353"/>
          </a:xfrm>
        </p:spPr>
        <p:txBody>
          <a:bodyPr>
            <a:normAutofit/>
          </a:bodyPr>
          <a:lstStyle/>
          <a:p>
            <a:r>
              <a:rPr lang="ru-RU" sz="3500" b="1" dirty="0">
                <a:latin typeface="Palatino Linotype" panose="02040502050505030304" pitchFamily="18" charset="0"/>
              </a:rPr>
              <a:t>Механизам настанка дијареје</a:t>
            </a:r>
            <a:endParaRPr lang="en-US" sz="3500" dirty="0"/>
          </a:p>
        </p:txBody>
      </p:sp>
      <p:sp>
        <p:nvSpPr>
          <p:cNvPr id="11" name="Rounded Rectangle 10"/>
          <p:cNvSpPr/>
          <p:nvPr/>
        </p:nvSpPr>
        <p:spPr>
          <a:xfrm>
            <a:off x="6032310" y="2483893"/>
            <a:ext cx="1937983" cy="1501253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341193" y="873458"/>
            <a:ext cx="8425339" cy="1378424"/>
          </a:xfrm>
          <a:prstGeom prst="rect">
            <a:avLst/>
          </a:prstGeom>
          <a:ln w="19050">
            <a:solidFill>
              <a:schemeClr val="accent2"/>
            </a:solidFill>
            <a:prstDash val="sysDot"/>
          </a:ln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sr-Cyrl-RS" sz="2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Дијареја је резултат деловања </a:t>
            </a:r>
            <a:r>
              <a:rPr kumimoji="0" lang="sr-Cyrl-R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токсина</a:t>
            </a:r>
            <a:r>
              <a:rPr kumimoji="0" lang="sr-Cyrl-RS" sz="2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LT </a:t>
            </a:r>
            <a:r>
              <a:rPr kumimoji="0" lang="sr-Cyrl-R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/</a:t>
            </a:r>
            <a:r>
              <a:rPr kumimoji="0" lang="sr-Cyrl-R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или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ST</a:t>
            </a:r>
            <a:r>
              <a:rPr kumimoji="0" lang="sr-Cyrl-R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sr-Cyrl-RS" sz="1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Адхезија за површину микровила посредована бројним варијантама </a:t>
            </a: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CF (</a:t>
            </a:r>
            <a:r>
              <a:rPr kumimoji="0" lang="en-US" sz="19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colonizing factor</a:t>
            </a: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</a:t>
            </a:r>
            <a:r>
              <a:rPr kumimoji="0" lang="sr-Cyrl-RS" sz="19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пила</a:t>
            </a:r>
            <a:r>
              <a:rPr kumimoji="0" lang="sr-Cyrl-RS" sz="1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је есенцијална за ефикасно допремање токсина у циљне ентероците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91070" y="2519193"/>
            <a:ext cx="5595582" cy="20313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b="1" dirty="0">
                <a:latin typeface="Palatino Linotype" panose="02040502050505030304" pitchFamily="18" charset="0"/>
              </a:rPr>
              <a:t>LT </a:t>
            </a:r>
            <a:r>
              <a:rPr lang="sr-Cyrl-RS" dirty="0">
                <a:latin typeface="Palatino Linotype" panose="02040502050505030304" pitchFamily="18" charset="0"/>
              </a:rPr>
              <a:t>се везују за свој рецептор, улази у везикуле. </a:t>
            </a:r>
            <a:r>
              <a:rPr lang="sr-Cyrl-RS" b="1" dirty="0">
                <a:latin typeface="Palatino Linotype" panose="02040502050505030304" pitchFamily="18" charset="0"/>
              </a:rPr>
              <a:t>Активна субјединица </a:t>
            </a:r>
            <a:r>
              <a:rPr lang="sr-Cyrl-RS" dirty="0">
                <a:latin typeface="Palatino Linotype" panose="02040502050505030304" pitchFamily="18" charset="0"/>
              </a:rPr>
              <a:t>токсина</a:t>
            </a:r>
            <a:r>
              <a:rPr lang="sr-Cyrl-RS" b="1" dirty="0">
                <a:latin typeface="Palatino Linotype" panose="02040502050505030304" pitchFamily="18" charset="0"/>
              </a:rPr>
              <a:t> </a:t>
            </a:r>
            <a:r>
              <a:rPr lang="sr-Cyrl-RS" dirty="0">
                <a:latin typeface="Palatino Linotype" panose="02040502050505030304" pitchFamily="18" charset="0"/>
              </a:rPr>
              <a:t>се транспортује до базолатералне мембране аденилат циклазног комплекса (АС)</a:t>
            </a:r>
            <a:endParaRPr lang="en-US" dirty="0">
              <a:latin typeface="Palatino Linotype" panose="02040502050505030304" pitchFamily="18" charset="0"/>
            </a:endParaRPr>
          </a:p>
          <a:p>
            <a:r>
              <a:rPr lang="sr-Cyrl-RS" dirty="0">
                <a:latin typeface="Palatino Linotype" panose="02040502050505030304" pitchFamily="18" charset="0"/>
              </a:rPr>
              <a:t>Токсини преносе </a:t>
            </a:r>
            <a:r>
              <a:rPr lang="sr-Latn-RS" dirty="0">
                <a:latin typeface="Palatino Linotype" panose="02040502050505030304" pitchFamily="18" charset="0"/>
              </a:rPr>
              <a:t>ADP</a:t>
            </a:r>
            <a:r>
              <a:rPr lang="sr-Cyrl-RS" dirty="0">
                <a:latin typeface="Palatino Linotype" panose="02040502050505030304" pitchFamily="18" charset="0"/>
              </a:rPr>
              <a:t> рибозу до гванозин 5 трифосфат везујућег протеина АС-а, повећавајући сАМР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97277" y="4662902"/>
            <a:ext cx="5507488" cy="20313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b="1" dirty="0">
                <a:latin typeface="Palatino Linotype" panose="02040502050505030304" pitchFamily="18" charset="0"/>
              </a:rPr>
              <a:t>ST </a:t>
            </a:r>
            <a:r>
              <a:rPr lang="sr-Cyrl-RS" dirty="0">
                <a:latin typeface="Palatino Linotype" panose="02040502050505030304" pitchFamily="18" charset="0"/>
              </a:rPr>
              <a:t>се везује за мембранску гванилат циклазу и повећава ниво цикличног гванозин 5 монофосфата (</a:t>
            </a:r>
            <a:r>
              <a:rPr lang="en-US" dirty="0" err="1">
                <a:latin typeface="Palatino Linotype" panose="02040502050505030304" pitchFamily="18" charset="0"/>
              </a:rPr>
              <a:t>cGMP</a:t>
            </a:r>
            <a:r>
              <a:rPr lang="en-US" dirty="0">
                <a:latin typeface="Palatino Linotype" panose="02040502050505030304" pitchFamily="18" charset="0"/>
              </a:rPr>
              <a:t>)</a:t>
            </a:r>
          </a:p>
          <a:p>
            <a:r>
              <a:rPr lang="en-US" dirty="0">
                <a:latin typeface="Palatino Linotype" panose="02040502050505030304" pitchFamily="18" charset="0"/>
              </a:rPr>
              <a:t> </a:t>
            </a:r>
            <a:r>
              <a:rPr lang="sr-Cyrl-RS" dirty="0">
                <a:latin typeface="Palatino Linotype" panose="02040502050505030304" pitchFamily="18" charset="0"/>
              </a:rPr>
              <a:t>И </a:t>
            </a:r>
            <a:r>
              <a:rPr lang="en-US" dirty="0" err="1">
                <a:latin typeface="Palatino Linotype" panose="02040502050505030304" pitchFamily="18" charset="0"/>
              </a:rPr>
              <a:t>cAMP</a:t>
            </a:r>
            <a:r>
              <a:rPr lang="en-US" dirty="0">
                <a:latin typeface="Palatino Linotype" panose="02040502050505030304" pitchFamily="18" charset="0"/>
              </a:rPr>
              <a:t> </a:t>
            </a:r>
            <a:r>
              <a:rPr lang="sr-Cyrl-RS" dirty="0">
                <a:latin typeface="Palatino Linotype" panose="02040502050505030304" pitchFamily="18" charset="0"/>
              </a:rPr>
              <a:t>и </a:t>
            </a:r>
            <a:r>
              <a:rPr lang="en-US" dirty="0" err="1">
                <a:latin typeface="Palatino Linotype" panose="02040502050505030304" pitchFamily="18" charset="0"/>
              </a:rPr>
              <a:t>cGMP</a:t>
            </a:r>
            <a:r>
              <a:rPr lang="en-US" dirty="0">
                <a:latin typeface="Palatino Linotype" panose="02040502050505030304" pitchFamily="18" charset="0"/>
              </a:rPr>
              <a:t> </a:t>
            </a:r>
            <a:r>
              <a:rPr lang="sr-Cyrl-RS" dirty="0">
                <a:latin typeface="Palatino Linotype" panose="02040502050505030304" pitchFamily="18" charset="0"/>
              </a:rPr>
              <a:t>редукују апсорпцију натријума у трепљастим ћелијама и повећавају секрецију хлора у пехарастим ћелијама узрокујући воденасту дијареју</a:t>
            </a:r>
            <a:endParaRPr lang="en-US" dirty="0"/>
          </a:p>
        </p:txBody>
      </p:sp>
      <p:grpSp>
        <p:nvGrpSpPr>
          <p:cNvPr id="17" name="Group 16"/>
          <p:cNvGrpSpPr/>
          <p:nvPr/>
        </p:nvGrpSpPr>
        <p:grpSpPr>
          <a:xfrm>
            <a:off x="5704765" y="2470246"/>
            <a:ext cx="3466531" cy="4203510"/>
            <a:chOff x="5704765" y="2470245"/>
            <a:chExt cx="3656724" cy="4387755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2" cstate="print"/>
            <a:srcRect t="26486"/>
            <a:stretch>
              <a:fillRect/>
            </a:stretch>
          </p:blipFill>
          <p:spPr>
            <a:xfrm>
              <a:off x="5704765" y="2497540"/>
              <a:ext cx="3656724" cy="4360460"/>
            </a:xfrm>
            <a:prstGeom prst="rect">
              <a:avLst/>
            </a:prstGeom>
          </p:spPr>
        </p:pic>
        <p:sp>
          <p:nvSpPr>
            <p:cNvPr id="16" name="Rounded Rectangle 15"/>
            <p:cNvSpPr/>
            <p:nvPr/>
          </p:nvSpPr>
          <p:spPr>
            <a:xfrm>
              <a:off x="5977719" y="2470245"/>
              <a:ext cx="2074460" cy="1514901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500" b="1" dirty="0">
                <a:solidFill>
                  <a:srgbClr val="C00000"/>
                </a:solidFill>
                <a:latin typeface="+mn-lt"/>
              </a:rPr>
              <a:t>Ентеропатогене </a:t>
            </a:r>
            <a:r>
              <a:rPr lang="ru-RU" sz="3500" b="1" i="1" dirty="0">
                <a:latin typeface="+mn-lt"/>
              </a:rPr>
              <a:t>E. </a:t>
            </a:r>
            <a:r>
              <a:rPr lang="en-US" sz="3500" b="1" i="1" dirty="0">
                <a:latin typeface="+mn-lt"/>
              </a:rPr>
              <a:t>c</a:t>
            </a:r>
            <a:r>
              <a:rPr lang="ru-RU" sz="3500" b="1" i="1" dirty="0">
                <a:latin typeface="+mn-lt"/>
              </a:rPr>
              <a:t>oli </a:t>
            </a:r>
            <a:r>
              <a:rPr lang="en-US" sz="3500" b="1" i="1" dirty="0">
                <a:solidFill>
                  <a:srgbClr val="C00000"/>
                </a:solidFill>
                <a:latin typeface="+mn-lt"/>
              </a:rPr>
              <a:t>(EPECs)</a:t>
            </a:r>
            <a:br>
              <a:rPr lang="sr-Cyrl-RS" sz="3500" b="1" i="1" dirty="0">
                <a:solidFill>
                  <a:srgbClr val="C00000"/>
                </a:solidFill>
                <a:latin typeface="+mn-lt"/>
              </a:rPr>
            </a:br>
            <a:r>
              <a:rPr lang="sr-Cyrl-RS" sz="3500" b="1" dirty="0">
                <a:latin typeface="+mn-lt"/>
              </a:rPr>
              <a:t>-епидемиологија-</a:t>
            </a:r>
            <a:endParaRPr lang="en-US" sz="35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427" y="2842150"/>
            <a:ext cx="8425339" cy="2494125"/>
          </a:xfrm>
          <a:solidFill>
            <a:schemeClr val="bg2">
              <a:lumMod val="90000"/>
            </a:schemeClr>
          </a:solidFill>
          <a:ln w="19050">
            <a:solidFill>
              <a:schemeClr val="accent6">
                <a:lumMod val="60000"/>
                <a:lumOff val="40000"/>
              </a:schemeClr>
            </a:solidFill>
            <a:prstDash val="sysDash"/>
          </a:ln>
        </p:spPr>
        <p:txBody>
          <a:bodyPr>
            <a:normAutofit/>
          </a:bodyPr>
          <a:lstStyle/>
          <a:p>
            <a:r>
              <a:rPr lang="sr-Cyrl-RS" sz="2500" dirty="0"/>
              <a:t>Изазивају дијареју одојчади и мале деце у зељама у развоју </a:t>
            </a:r>
          </a:p>
          <a:p>
            <a:r>
              <a:rPr lang="sr-Cyrl-RS" sz="2500" dirty="0"/>
              <a:t>Раније је узроковала интрахоспиталне епидемије у породилиштима и дечјим одељењима и у развијеним земљама </a:t>
            </a:r>
            <a:endParaRPr lang="en-US" sz="25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"/>
            <a:ext cx="9361488" cy="627795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>
            <a:noAutofit/>
          </a:bodyPr>
          <a:lstStyle/>
          <a:p>
            <a:br>
              <a:rPr lang="en-US" sz="2800" b="0" i="0" u="none" strike="noStrike" baseline="0" dirty="0">
                <a:latin typeface="Palatino Linotype" panose="02040502050505030304" pitchFamily="18" charset="0"/>
              </a:rPr>
            </a:br>
            <a:r>
              <a:rPr lang="ru-RU" sz="2800" b="1" dirty="0">
                <a:latin typeface="Palatino Linotype" panose="02040502050505030304" pitchFamily="18" charset="0"/>
              </a:rPr>
              <a:t>Механизам настанка дијареје</a:t>
            </a:r>
            <a:br>
              <a:rPr lang="ru-RU" sz="2800" b="1" i="1" u="none" strike="noStrike" baseline="0" dirty="0">
                <a:latin typeface="Palatino Linotype" panose="02040502050505030304" pitchFamily="18" charset="0"/>
              </a:rPr>
            </a:br>
            <a:r>
              <a:rPr lang="ru-RU" sz="2800" b="1" i="1" u="none" strike="noStrike" baseline="0" dirty="0">
                <a:latin typeface="Palatino Linotype" panose="02040502050505030304" pitchFamily="18" charset="0"/>
              </a:rPr>
              <a:t> </a:t>
            </a:r>
            <a:endParaRPr lang="en-US" sz="2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569495"/>
            <a:ext cx="4995081" cy="356206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45660" y="5623973"/>
            <a:ext cx="8611736" cy="1015663"/>
          </a:xfrm>
          <a:prstGeom prst="rect">
            <a:avLst/>
          </a:prstGeom>
          <a:ln>
            <a:solidFill>
              <a:srgbClr val="002060"/>
            </a:solidFill>
            <a:prstDash val="sysDash"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Palatino Linotype" pitchFamily="18" charset="0"/>
              </a:rPr>
              <a:t>Mалапсорпција настала након преуређења микровила и прекид интерепителних веза узрокује већу пропустљивост у цревима и дијереју</a:t>
            </a:r>
            <a:endParaRPr lang="en-US" sz="2000" dirty="0">
              <a:solidFill>
                <a:srgbClr val="C00000"/>
              </a:solidFill>
              <a:latin typeface="Palatino Linotype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81183" y="777922"/>
            <a:ext cx="447646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r">
              <a:buNone/>
            </a:pPr>
            <a:r>
              <a:rPr lang="sr-Cyrl-RS" dirty="0">
                <a:latin typeface="Palatino Linotype" panose="02040502050505030304" pitchFamily="18" charset="0"/>
              </a:rPr>
              <a:t>Бактерија се везује за епителне ћелије танког црева помоћу </a:t>
            </a:r>
            <a:r>
              <a:rPr lang="sr-Cyrl-RS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"формирани пакет пила"</a:t>
            </a:r>
            <a:r>
              <a:rPr lang="sr-Cyrl-RS" b="1" dirty="0">
                <a:latin typeface="Palatino Linotype" panose="02040502050505030304" pitchFamily="18" charset="0"/>
              </a:rPr>
              <a:t> (енгл. </a:t>
            </a:r>
            <a:r>
              <a:rPr lang="en-US" b="1" i="1" dirty="0">
                <a:latin typeface="Palatino Linotype" panose="02040502050505030304" pitchFamily="18" charset="0"/>
              </a:rPr>
              <a:t>bundle-forming </a:t>
            </a:r>
            <a:r>
              <a:rPr lang="en-US" b="1" i="1" dirty="0" err="1">
                <a:latin typeface="Palatino Linotype" panose="02040502050505030304" pitchFamily="18" charset="0"/>
              </a:rPr>
              <a:t>pilus</a:t>
            </a:r>
            <a:r>
              <a:rPr lang="en-US" b="1" i="1" dirty="0">
                <a:latin typeface="Palatino Linotype" panose="02040502050505030304" pitchFamily="18" charset="0"/>
              </a:rPr>
              <a:t> (</a:t>
            </a:r>
            <a:r>
              <a:rPr lang="en-US" b="1" i="1" dirty="0" err="1">
                <a:solidFill>
                  <a:srgbClr val="C00000"/>
                </a:solidFill>
                <a:latin typeface="Palatino Linotype" panose="02040502050505030304" pitchFamily="18" charset="0"/>
              </a:rPr>
              <a:t>BfpA</a:t>
            </a:r>
            <a:r>
              <a:rPr lang="en-US" b="1" i="1" dirty="0">
                <a:latin typeface="Palatino Linotype" panose="02040502050505030304" pitchFamily="18" charset="0"/>
              </a:rPr>
              <a:t>)</a:t>
            </a:r>
            <a:endParaRPr lang="en-US" dirty="0">
              <a:latin typeface="Palatino Linotype" panose="02040502050505030304" pitchFamily="18" charset="0"/>
            </a:endParaRPr>
          </a:p>
          <a:p>
            <a:pPr marL="514350" indent="-514350" algn="r">
              <a:buNone/>
            </a:pPr>
            <a:r>
              <a:rPr lang="sr-Cyrl-RS" dirty="0">
                <a:latin typeface="Palatino Linotype" panose="02040502050505030304" pitchFamily="18" charset="0"/>
              </a:rPr>
              <a:t>И</a:t>
            </a:r>
            <a:r>
              <a:rPr lang="ru-RU" dirty="0">
                <a:latin typeface="Palatino Linotype" panose="02040502050505030304" pitchFamily="18" charset="0"/>
              </a:rPr>
              <a:t>споручује </a:t>
            </a:r>
            <a:r>
              <a:rPr lang="sr-Cyrl-RS" b="1" dirty="0">
                <a:latin typeface="Palatino Linotype" panose="02040502050505030304" pitchFamily="18" charset="0"/>
              </a:rPr>
              <a:t>рецепторски протеин, </a:t>
            </a:r>
            <a:r>
              <a:rPr lang="sr-Latn-RS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Tir</a:t>
            </a:r>
            <a:r>
              <a:rPr lang="sr-Cyrl-RS" dirty="0">
                <a:latin typeface="Palatino Linotype" panose="02040502050505030304" pitchFamily="18" charset="0"/>
              </a:rPr>
              <a:t>, и остале ефекторске молекуле у унутрашњост циљне ћелије</a:t>
            </a:r>
          </a:p>
          <a:p>
            <a:pPr marL="514350" indent="-514350" algn="r">
              <a:buNone/>
            </a:pPr>
            <a:r>
              <a:rPr lang="ru-RU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Интимин</a:t>
            </a:r>
            <a:r>
              <a:rPr lang="ru-RU" b="1" dirty="0">
                <a:latin typeface="Palatino Linotype" panose="02040502050505030304" pitchFamily="18" charset="0"/>
              </a:rPr>
              <a:t> </a:t>
            </a:r>
            <a:r>
              <a:rPr lang="ru-RU" dirty="0">
                <a:latin typeface="Palatino Linotype" panose="02040502050505030304" pitchFamily="18" charset="0"/>
              </a:rPr>
              <a:t>на површини бактеријске ћелије блиско адхерира за циљну ћелију везујући се за инсертован </a:t>
            </a:r>
            <a:r>
              <a:rPr lang="sr-Latn-RS" dirty="0">
                <a:latin typeface="Palatino Linotype" panose="02040502050505030304" pitchFamily="18" charset="0"/>
              </a:rPr>
              <a:t>Tir</a:t>
            </a:r>
            <a:r>
              <a:rPr lang="ru-RU" dirty="0">
                <a:latin typeface="Palatino Linotype" panose="02040502050505030304" pitchFamily="18" charset="0"/>
              </a:rPr>
              <a:t> рецептор </a:t>
            </a:r>
          </a:p>
          <a:p>
            <a:pPr marL="514350" indent="-514350" algn="r">
              <a:buNone/>
            </a:pPr>
            <a:r>
              <a:rPr lang="ru-RU" dirty="0">
                <a:latin typeface="Palatino Linotype" panose="02040502050505030304" pitchFamily="18" charset="0"/>
              </a:rPr>
              <a:t>Индук</a:t>
            </a:r>
            <a:r>
              <a:rPr lang="sr-Cyrl-RS" dirty="0">
                <a:latin typeface="Palatino Linotype" panose="02040502050505030304" pitchFamily="18" charset="0"/>
              </a:rPr>
              <a:t>ује се</a:t>
            </a:r>
            <a:r>
              <a:rPr lang="ru-RU" dirty="0">
                <a:latin typeface="Palatino Linotype" panose="02040502050505030304" pitchFamily="18" charset="0"/>
              </a:rPr>
              <a:t> </a:t>
            </a:r>
            <a:r>
              <a:rPr lang="ru-RU" b="1" dirty="0">
                <a:latin typeface="Palatino Linotype" panose="02040502050505030304" pitchFamily="18" charset="0"/>
              </a:rPr>
              <a:t>полимеризација актина реаранжирање цитоскелета </a:t>
            </a:r>
            <a:endParaRPr lang="ru-RU" dirty="0">
              <a:latin typeface="Palatino Linotype" panose="02040502050505030304" pitchFamily="18" charset="0"/>
            </a:endParaRPr>
          </a:p>
          <a:p>
            <a:pPr marL="514350" indent="-514350" algn="r">
              <a:buNone/>
            </a:pPr>
            <a:r>
              <a:rPr lang="ru-RU" dirty="0">
                <a:latin typeface="Palatino Linotype" panose="02040502050505030304" pitchFamily="18" charset="0"/>
              </a:rPr>
              <a:t>Ови процеси резултирају </a:t>
            </a:r>
            <a:r>
              <a:rPr lang="ru-RU" b="1" dirty="0">
                <a:latin typeface="Palatino Linotype" panose="02040502050505030304" pitchFamily="18" charset="0"/>
              </a:rPr>
              <a:t>формирањем "постоља" </a:t>
            </a:r>
            <a:r>
              <a:rPr lang="ru-RU" dirty="0">
                <a:latin typeface="Palatino Linotype" panose="02040502050505030304" pitchFamily="18" charset="0"/>
              </a:rPr>
              <a:t>важних за адхеренцију </a:t>
            </a:r>
            <a:r>
              <a:rPr lang="sr-Latn-RS" dirty="0">
                <a:latin typeface="Palatino Linotype" panose="02040502050505030304" pitchFamily="18" charset="0"/>
              </a:rPr>
              <a:t>EPEC </a:t>
            </a:r>
            <a:r>
              <a:rPr lang="ru-RU" dirty="0">
                <a:latin typeface="Palatino Linotype" panose="02040502050505030304" pitchFamily="18" charset="0"/>
              </a:rPr>
              <a:t>и настанак лезија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1763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8887" y="1634368"/>
            <a:ext cx="8363919" cy="1559209"/>
          </a:xfrm>
        </p:spPr>
        <p:txBody>
          <a:bodyPr>
            <a:noAutofit/>
          </a:bodyPr>
          <a:lstStyle/>
          <a:p>
            <a:pPr algn="ctr"/>
            <a:r>
              <a:rPr lang="ru-RU" sz="3500" b="1" dirty="0">
                <a:solidFill>
                  <a:srgbClr val="002060"/>
                </a:solidFill>
                <a:latin typeface="Palatino Linotype" pitchFamily="18" charset="0"/>
              </a:rPr>
              <a:t>Цревне бактерије </a:t>
            </a:r>
            <a:br>
              <a:rPr lang="ru-RU" sz="3500" b="1" dirty="0">
                <a:solidFill>
                  <a:srgbClr val="002060"/>
                </a:solidFill>
                <a:latin typeface="Palatino Linotype" pitchFamily="18" charset="0"/>
              </a:rPr>
            </a:br>
            <a:r>
              <a:rPr lang="ru-RU" sz="3500" b="1" dirty="0">
                <a:solidFill>
                  <a:srgbClr val="002060"/>
                </a:solidFill>
                <a:latin typeface="Palatino Linotype" pitchFamily="18" charset="0"/>
              </a:rPr>
              <a:t>које изазивају секреторну (воденасту) дијареjу</a:t>
            </a:r>
            <a:endParaRPr lang="en-US" sz="3500" dirty="0"/>
          </a:p>
        </p:txBody>
      </p:sp>
      <p:sp>
        <p:nvSpPr>
          <p:cNvPr id="4" name="Rectangle 3"/>
          <p:cNvSpPr/>
          <p:nvPr/>
        </p:nvSpPr>
        <p:spPr>
          <a:xfrm>
            <a:off x="1774209" y="4944239"/>
            <a:ext cx="7206018" cy="166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2400" b="1" i="1" dirty="0" err="1">
                <a:solidFill>
                  <a:srgbClr val="C00000"/>
                </a:solidFill>
              </a:rPr>
              <a:t>Vibrio</a:t>
            </a:r>
            <a:r>
              <a:rPr lang="en-US" sz="2400" b="1" i="1" dirty="0">
                <a:solidFill>
                  <a:srgbClr val="C00000"/>
                </a:solidFill>
              </a:rPr>
              <a:t> </a:t>
            </a:r>
            <a:r>
              <a:rPr lang="en-US" sz="2400" b="1" i="1" dirty="0" err="1">
                <a:solidFill>
                  <a:srgbClr val="C00000"/>
                </a:solidFill>
              </a:rPr>
              <a:t>cholerae</a:t>
            </a:r>
            <a:endParaRPr lang="sr-Cyrl-RS" sz="2400" b="1" i="1" dirty="0">
              <a:solidFill>
                <a:srgbClr val="C00000"/>
              </a:solidFill>
            </a:endParaRPr>
          </a:p>
          <a:p>
            <a:pPr algn="r">
              <a:lnSpc>
                <a:spcPct val="80000"/>
              </a:lnSpc>
            </a:pPr>
            <a:endParaRPr lang="en-US" sz="1200" b="1" i="1" dirty="0">
              <a:solidFill>
                <a:srgbClr val="C00000"/>
              </a:solidFill>
            </a:endParaRPr>
          </a:p>
          <a:p>
            <a:pPr algn="r">
              <a:lnSpc>
                <a:spcPct val="80000"/>
              </a:lnSpc>
            </a:pPr>
            <a:r>
              <a:rPr lang="sr-Cyrl-RS" sz="2400" b="1" dirty="0">
                <a:solidFill>
                  <a:srgbClr val="C00000"/>
                </a:solidFill>
              </a:rPr>
              <a:t>Ентеротоксигена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i="1" dirty="0">
                <a:solidFill>
                  <a:srgbClr val="C00000"/>
                </a:solidFill>
              </a:rPr>
              <a:t>Escherichia coli (ETEC)</a:t>
            </a:r>
            <a:endParaRPr lang="sr-Cyrl-RS" sz="2400" b="1" i="1" dirty="0">
              <a:solidFill>
                <a:srgbClr val="C00000"/>
              </a:solidFill>
            </a:endParaRPr>
          </a:p>
          <a:p>
            <a:pPr algn="r">
              <a:lnSpc>
                <a:spcPct val="80000"/>
              </a:lnSpc>
            </a:pPr>
            <a:r>
              <a:rPr lang="sr-Cyrl-RS" sz="800" b="1" i="1" dirty="0">
                <a:solidFill>
                  <a:srgbClr val="C00000"/>
                </a:solidFill>
              </a:rPr>
              <a:t> </a:t>
            </a:r>
          </a:p>
          <a:p>
            <a:pPr algn="r">
              <a:lnSpc>
                <a:spcPct val="80000"/>
              </a:lnSpc>
            </a:pPr>
            <a:r>
              <a:rPr lang="sr-Cyrl-RS" sz="2400" b="1" dirty="0">
                <a:solidFill>
                  <a:srgbClr val="C00000"/>
                </a:solidFill>
              </a:rPr>
              <a:t>Ентеропатогена</a:t>
            </a:r>
            <a:r>
              <a:rPr lang="sr-Cyrl-RS" sz="2400" b="1" i="1" dirty="0">
                <a:solidFill>
                  <a:srgbClr val="C00000"/>
                </a:solidFill>
              </a:rPr>
              <a:t> </a:t>
            </a:r>
            <a:r>
              <a:rPr lang="en-US" sz="2400" b="1" i="1" dirty="0">
                <a:solidFill>
                  <a:srgbClr val="C00000"/>
                </a:solidFill>
              </a:rPr>
              <a:t>Escherichia coli (EPECs)</a:t>
            </a:r>
            <a:endParaRPr lang="sr-Cyrl-RS" sz="2400" b="1" i="1" dirty="0">
              <a:solidFill>
                <a:srgbClr val="C00000"/>
              </a:solidFill>
            </a:endParaRPr>
          </a:p>
          <a:p>
            <a:pPr algn="r">
              <a:lnSpc>
                <a:spcPct val="80000"/>
              </a:lnSpc>
            </a:pPr>
            <a:r>
              <a:rPr lang="sr-Cyrl-RS" sz="2400" b="1" i="1" dirty="0">
                <a:solidFill>
                  <a:srgbClr val="C00000"/>
                </a:solidFill>
              </a:rPr>
              <a:t>...</a:t>
            </a:r>
          </a:p>
          <a:p>
            <a:pPr algn="r">
              <a:lnSpc>
                <a:spcPct val="80000"/>
              </a:lnSpc>
            </a:pPr>
            <a:endParaRPr lang="sr-Cyrl-RS" sz="12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361488" cy="900751"/>
          </a:xfrm>
          <a:noFill/>
        </p:spPr>
        <p:txBody>
          <a:bodyPr>
            <a:normAutofit/>
          </a:bodyPr>
          <a:lstStyle/>
          <a:p>
            <a:r>
              <a:rPr lang="sr-Cyrl-RS" sz="3100" b="1" i="0" u="none" strike="noStrike" baseline="0" dirty="0">
                <a:solidFill>
                  <a:srgbClr val="C00000"/>
                </a:solidFill>
                <a:latin typeface="Palatino Linotype" panose="02040502050505030304" pitchFamily="18" charset="0"/>
              </a:rPr>
              <a:t>Ентероагрегативна</a:t>
            </a:r>
            <a:r>
              <a:rPr lang="sr-Cyrl-RS" sz="3100" b="1" i="0" u="none" strike="noStrike" baseline="0" dirty="0">
                <a:latin typeface="Palatino Linotype" panose="02040502050505030304" pitchFamily="18" charset="0"/>
              </a:rPr>
              <a:t> </a:t>
            </a:r>
            <a:r>
              <a:rPr lang="ru-RU" sz="3100" b="1" i="1" u="none" strike="noStrike" baseline="0" dirty="0">
                <a:latin typeface="Palatino Linotype" panose="02040502050505030304" pitchFamily="18" charset="0"/>
              </a:rPr>
              <a:t>E. coli </a:t>
            </a:r>
            <a:r>
              <a:rPr lang="ru-RU" sz="3100" b="1" i="1" u="none" strike="noStrike" baseline="0" dirty="0">
                <a:solidFill>
                  <a:srgbClr val="C00000"/>
                </a:solidFill>
                <a:latin typeface="Palatino Linotype" panose="02040502050505030304" pitchFamily="18" charset="0"/>
              </a:rPr>
              <a:t>(</a:t>
            </a:r>
            <a:r>
              <a:rPr lang="en-US" sz="3200" b="1" i="1" dirty="0" err="1">
                <a:solidFill>
                  <a:srgbClr val="C00000"/>
                </a:solidFill>
                <a:latin typeface="Palatino Linotype" panose="02040502050505030304" pitchFamily="18" charset="0"/>
              </a:rPr>
              <a:t>EAggEC</a:t>
            </a:r>
            <a:r>
              <a:rPr lang="sr-Cyrl-RS" sz="32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)</a:t>
            </a:r>
            <a:r>
              <a:rPr lang="en-US" sz="32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 </a:t>
            </a:r>
            <a:endParaRPr lang="en-US" sz="3100" b="1" i="1" dirty="0">
              <a:solidFill>
                <a:srgbClr val="C00000"/>
              </a:solidFill>
            </a:endParaRPr>
          </a:p>
        </p:txBody>
      </p:sp>
      <p:pic>
        <p:nvPicPr>
          <p:cNvPr id="6" name="Picture 5" descr="Pathogenic Escherichia coli"/>
          <p:cNvPicPr/>
          <p:nvPr/>
        </p:nvPicPr>
        <p:blipFill>
          <a:blip r:embed="rId2" cstate="print"/>
          <a:srcRect t="43909" r="68852" b="6910"/>
          <a:stretch>
            <a:fillRect/>
          </a:stretch>
        </p:blipFill>
        <p:spPr bwMode="auto">
          <a:xfrm>
            <a:off x="3084395" y="1088978"/>
            <a:ext cx="3207224" cy="337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423082" y="4629955"/>
            <a:ext cx="8529851" cy="17708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EAggEC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 </a:t>
            </a:r>
            <a:r>
              <a:rPr kumimoji="0" lang="sr-Cyrl-R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аглутинира и формира агрегате</a:t>
            </a:r>
            <a:r>
              <a:rPr kumimoji="0" lang="sr-Cyrl-RS" sz="20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 </a:t>
            </a:r>
            <a:r>
              <a:rPr kumimoji="0" lang="sr-Cyrl-R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у култури ткива и узрочник је дијареје деце млађе од 6 месеци, а која често упорно траје недељама и узрокује малнутрицију.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EAggEC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 </a:t>
            </a:r>
            <a:r>
              <a:rPr kumimoji="0" lang="sr-Cyrl-R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може бити и узрочник упорне дијареје код неких одраслих пацијената оболелих од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HIV</a:t>
            </a:r>
            <a:r>
              <a:rPr kumimoji="0" lang="sr-Cyrl-R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60353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361488" cy="709683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sr-Cyrl-RS" sz="2800" b="1" i="0" u="none" strike="noStrike" baseline="0" dirty="0">
                <a:solidFill>
                  <a:srgbClr val="0000FF"/>
                </a:solidFill>
                <a:latin typeface="Palatino Linotype" panose="02040502050505030304" pitchFamily="18" charset="0"/>
              </a:rPr>
              <a:t>Екстраинтестиналне инфекције </a:t>
            </a:r>
            <a:r>
              <a:rPr lang="sr-Cyrl-RS" sz="2800" b="1" i="0" u="none" strike="noStrike" baseline="0" dirty="0">
                <a:latin typeface="Palatino Linotype" panose="02040502050505030304" pitchFamily="18" charset="0"/>
              </a:rPr>
              <a:t>које изазива </a:t>
            </a:r>
            <a:r>
              <a:rPr lang="sr-Cyrl-RS" sz="2800" b="1" i="1" dirty="0">
                <a:latin typeface="Palatino Linotype" panose="02040502050505030304" pitchFamily="18" charset="0"/>
              </a:rPr>
              <a:t>Е.</a:t>
            </a:r>
            <a:r>
              <a:rPr lang="en-US" sz="2800" b="1" i="1" dirty="0">
                <a:latin typeface="Palatino Linotype" panose="02040502050505030304" pitchFamily="18" charset="0"/>
              </a:rPr>
              <a:t> coli</a:t>
            </a:r>
            <a:r>
              <a:rPr lang="sr-Cyrl-RS" sz="2800" b="1" i="1" u="none" strike="noStrike" baseline="0" dirty="0">
                <a:latin typeface="Palatino Linotype" panose="02040502050505030304" pitchFamily="18" charset="0"/>
              </a:rPr>
              <a:t> </a:t>
            </a:r>
            <a:endParaRPr lang="en-US" sz="2800" i="1" dirty="0"/>
          </a:p>
        </p:txBody>
      </p:sp>
      <p:pic>
        <p:nvPicPr>
          <p:cNvPr id="59393" name="Picture 1"/>
          <p:cNvPicPr>
            <a:picLocks noChangeAspect="1" noChangeArrowheads="1"/>
          </p:cNvPicPr>
          <p:nvPr/>
        </p:nvPicPr>
        <p:blipFill>
          <a:blip r:embed="rId2" cstate="print"/>
          <a:srcRect b="5968"/>
          <a:stretch>
            <a:fillRect/>
          </a:stretch>
        </p:blipFill>
        <p:spPr bwMode="auto">
          <a:xfrm>
            <a:off x="5554639" y="1589964"/>
            <a:ext cx="3806849" cy="5268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204717" y="1603612"/>
            <a:ext cx="5445457" cy="5254388"/>
          </a:xfrm>
          <a:prstGeom prst="rect">
            <a:avLst/>
          </a:prstGeom>
          <a:ln>
            <a:noFill/>
            <a:prstDash val="sysDot"/>
          </a:ln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1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sr-Cyrl-R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 Инфекције уринарног система</a:t>
            </a:r>
          </a:p>
          <a:p>
            <a:pPr marL="450850" marR="0" lvl="0" indent="-1778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Palatino Linotype" pitchFamily="18" charset="0"/>
              <a:buChar char="₋"/>
              <a:tabLst/>
              <a:defRPr/>
            </a:pPr>
            <a:r>
              <a:rPr kumimoji="0" lang="sr-Cyrl-RS" sz="1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80% циститиса младих жена</a:t>
            </a:r>
            <a:endParaRPr kumimoji="0" lang="en-US" sz="1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0850" marR="0" lvl="0" indent="-1778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Palatino Linotype" pitchFamily="18" charset="0"/>
              <a:buChar char="₋"/>
              <a:tabLst/>
              <a:defRPr/>
            </a:pPr>
            <a:r>
              <a:rPr kumimoji="0" lang="sr-Cyrl-RS" sz="1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пијелитис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sz="1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пијелонефритис</a:t>
            </a:r>
            <a:endParaRPr kumimoji="0" lang="en-US" sz="1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1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sr-Cyrl-RS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1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sr-Cyrl-RS" sz="2000" b="1" i="0" u="sng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Ендогена инфекција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</a:t>
            </a:r>
            <a:r>
              <a:rPr kumimoji="0" lang="sr-Cyrl-RS" sz="18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coli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из микрофлоре црева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преко перинеума контаминира уретру 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Разлике у анатомској грађи утичу на подложност инфекцији</a:t>
            </a:r>
          </a:p>
          <a:p>
            <a:pPr marL="342900" marR="0" lvl="1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sr-Cyrl-RS" sz="800" b="1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sr-Cyrl-RS" sz="2000" b="1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sr-Cyrl-RS" sz="2000" b="1" i="0" u="sng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Уропатогене </a:t>
            </a:r>
            <a:r>
              <a:rPr kumimoji="0" lang="en-US" sz="2000" b="1" i="1" u="sng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</a:t>
            </a:r>
            <a:r>
              <a:rPr kumimoji="0" lang="sr-Cyrl-RS" sz="2000" b="1" i="1" u="sng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r>
              <a:rPr kumimoji="0" lang="en-US" sz="2000" b="1" i="1" u="sng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coli (UPEC)</a:t>
            </a:r>
            <a:r>
              <a:rPr kumimoji="0" lang="sr-Cyrl-RS" sz="2000" b="1" i="0" u="sng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имају потенцијал да изазову уринарне инфекције</a:t>
            </a:r>
            <a:endParaRPr kumimoji="0" lang="sr-Cyrl-RS" sz="1800" b="0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sr-Cyrl-R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</a:t>
            </a:r>
            <a:r>
              <a:rPr kumimoji="0" lang="sr-Cyrl-R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способост продукције </a:t>
            </a:r>
            <a:r>
              <a:rPr kumimoji="0" lang="sr-Cyrl-R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 типа пила </a:t>
            </a:r>
            <a:r>
              <a:rPr kumimoji="0" lang="sr-Cyrl-R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(омогућава колонизацију перинеума)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sr-Cyrl-R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</a:t>
            </a:r>
            <a:r>
              <a:rPr kumimoji="0" lang="sr-Cyrl-R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 пиле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играју важну улогу у обољењима горњих делова уринарног система и фацилитирају развој пијелонефритиса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флагеле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омогућују њихов приступ мокраћној бешици, као и кретање од уретре до бубрега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44085" y="937863"/>
            <a:ext cx="84542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RS" sz="2400" b="1" i="1" dirty="0">
                <a:solidFill>
                  <a:srgbClr val="FF0000"/>
                </a:solidFill>
                <a:latin typeface="Palatino Linotype" panose="02040502050505030304" pitchFamily="18" charset="0"/>
              </a:rPr>
              <a:t>Е.</a:t>
            </a:r>
            <a:r>
              <a:rPr lang="en-US" sz="2400" b="1" i="1" dirty="0">
                <a:solidFill>
                  <a:srgbClr val="FF0000"/>
                </a:solidFill>
                <a:latin typeface="Palatino Linotype" panose="02040502050505030304" pitchFamily="18" charset="0"/>
              </a:rPr>
              <a:t> coli</a:t>
            </a:r>
            <a:r>
              <a:rPr lang="sr-Cyrl-RS" sz="2400" b="1" i="1" dirty="0">
                <a:solidFill>
                  <a:srgbClr val="FF0000"/>
                </a:solidFill>
                <a:latin typeface="Palatino Linotype" panose="02040502050505030304" pitchFamily="18" charset="0"/>
              </a:rPr>
              <a:t> су много чешће изазивачи уринарних инфекција 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3390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009" y="260990"/>
            <a:ext cx="2138646" cy="639762"/>
          </a:xfrm>
        </p:spPr>
        <p:txBody>
          <a:bodyPr>
            <a:normAutofit fontScale="90000"/>
          </a:bodyPr>
          <a:lstStyle/>
          <a:p>
            <a:pPr algn="l"/>
            <a:r>
              <a:rPr lang="sr-Cyrl-RS" b="1" i="1" dirty="0"/>
              <a:t>...</a:t>
            </a:r>
            <a:endParaRPr lang="en-US" b="1" i="1" dirty="0"/>
          </a:p>
        </p:txBody>
      </p:sp>
      <p:pic>
        <p:nvPicPr>
          <p:cNvPr id="97282" name="Picture 2" descr="http://images.wisegeek.com/diagram-of-meningit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6024" y="2640842"/>
            <a:ext cx="4325464" cy="3882788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169979" y="1136513"/>
            <a:ext cx="8851191" cy="1107996"/>
          </a:xfrm>
          <a:prstGeom prst="rect">
            <a:avLst/>
          </a:prstGeom>
          <a:ln>
            <a:noFill/>
            <a:prstDash val="sysDot"/>
          </a:ln>
        </p:spPr>
        <p:txBody>
          <a:bodyPr wrap="square">
            <a:spAutoFit/>
          </a:bodyPr>
          <a:lstStyle/>
          <a:p>
            <a:r>
              <a:rPr lang="sr-Cyrl-RS" sz="2200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2. Сепса-</a:t>
            </a:r>
            <a:r>
              <a:rPr lang="sr-Cyrl-RS" sz="2200" dirty="0">
                <a:latin typeface="Palatino Linotype" panose="02040502050505030304" pitchFamily="18" charset="0"/>
              </a:rPr>
              <a:t> као компликација уринарне инфекције или инфекције дигестивног система (код новорођенчади и имунодефицијентних особа)</a:t>
            </a:r>
            <a:endParaRPr lang="en-US" sz="2200" dirty="0">
              <a:latin typeface="Palatino Linotype" panose="0204050205050503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8364" y="3944204"/>
            <a:ext cx="4885899" cy="1785104"/>
          </a:xfrm>
          <a:prstGeom prst="rect">
            <a:avLst/>
          </a:prstGeom>
          <a:ln>
            <a:noFill/>
            <a:prstDash val="sysDot"/>
          </a:ln>
        </p:spPr>
        <p:txBody>
          <a:bodyPr wrap="square">
            <a:spAutoFit/>
          </a:bodyPr>
          <a:lstStyle/>
          <a:p>
            <a:r>
              <a:rPr lang="sr-Cyrl-RS" sz="2200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3. Менингитис новорођенчади</a:t>
            </a:r>
            <a:r>
              <a:rPr lang="sr-Cyrl-RS" sz="2200" dirty="0">
                <a:latin typeface="Palatino Linotype" panose="02040502050505030304" pitchFamily="18" charset="0"/>
              </a:rPr>
              <a:t>-</a:t>
            </a:r>
          </a:p>
          <a:p>
            <a:r>
              <a:rPr lang="sr-Cyrl-RS" sz="2200" dirty="0">
                <a:latin typeface="Palatino Linotype" panose="02040502050505030304" pitchFamily="18" charset="0"/>
              </a:rPr>
              <a:t>један од најчешћих узрочника (слично </a:t>
            </a:r>
            <a:r>
              <a:rPr lang="sr-Latn-RS" sz="2200" i="1" dirty="0">
                <a:latin typeface="Palatino Linotype" panose="02040502050505030304" pitchFamily="18" charset="0"/>
              </a:rPr>
              <a:t>S. agalactiae</a:t>
            </a:r>
            <a:r>
              <a:rPr lang="sr-Latn-RS" sz="2200" dirty="0">
                <a:latin typeface="Palatino Linotype" panose="02040502050505030304" pitchFamily="18" charset="0"/>
              </a:rPr>
              <a:t>). 75% </a:t>
            </a:r>
            <a:r>
              <a:rPr lang="sr-Cyrl-RS" sz="2200" dirty="0">
                <a:latin typeface="Palatino Linotype" panose="02040502050505030304" pitchFamily="18" charset="0"/>
              </a:rPr>
              <a:t>случајева је изазвано сојевима који поседују </a:t>
            </a:r>
            <a:r>
              <a:rPr lang="sr-Cyrl-RS" sz="2200" b="1" dirty="0">
                <a:latin typeface="Palatino Linotype" panose="02040502050505030304" pitchFamily="18" charset="0"/>
              </a:rPr>
              <a:t>К1 капсуларни полисахарид </a:t>
            </a:r>
            <a:endParaRPr lang="en-US" sz="2200" b="1" dirty="0"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3589" y="1840282"/>
            <a:ext cx="8425339" cy="203351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  <a:latin typeface="Palatino Linotype" pitchFamily="18" charset="0"/>
              </a:rPr>
              <a:t>Узрочници инвазивних гастроинтестиналних инфекција</a:t>
            </a:r>
            <a:endParaRPr lang="en-US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06828" y="4287672"/>
            <a:ext cx="8425339" cy="20335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13501" y="4985116"/>
            <a:ext cx="705589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500" b="1" i="1" dirty="0" err="1">
                <a:solidFill>
                  <a:srgbClr val="C00000"/>
                </a:solidFill>
                <a:latin typeface="Palatino Linotype" panose="02040502050505030304" pitchFamily="18" charset="0"/>
              </a:rPr>
              <a:t>Shigella</a:t>
            </a:r>
            <a:r>
              <a:rPr lang="sr-Cyrl-RS" sz="25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 </a:t>
            </a:r>
            <a:r>
              <a:rPr lang="sr-Latn-RS" sz="25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spp.</a:t>
            </a:r>
          </a:p>
          <a:p>
            <a:pPr algn="r"/>
            <a:r>
              <a:rPr lang="ru-RU" sz="25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Salmonella</a:t>
            </a:r>
            <a:r>
              <a:rPr lang="sr-Latn-RS" sz="25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 spp.</a:t>
            </a:r>
          </a:p>
          <a:p>
            <a:pPr algn="r"/>
            <a:r>
              <a:rPr lang="sr-Cyrl-RS" sz="2500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Ентерохеморагична </a:t>
            </a:r>
            <a:r>
              <a:rPr lang="en-US" sz="25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E. coli (</a:t>
            </a:r>
            <a:r>
              <a:rPr lang="sr-Cyrl-RS" sz="25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ЕНЕС)</a:t>
            </a:r>
            <a:endParaRPr lang="sr-Latn-RS" sz="2500" b="1" i="1" dirty="0">
              <a:solidFill>
                <a:srgbClr val="C00000"/>
              </a:solidFill>
              <a:latin typeface="Palatino Linotype" panose="02040502050505030304" pitchFamily="18" charset="0"/>
            </a:endParaRPr>
          </a:p>
          <a:p>
            <a:pPr algn="r"/>
            <a:r>
              <a:rPr lang="sr-Cyrl-CS" sz="2500" b="1" i="1" dirty="0">
                <a:solidFill>
                  <a:srgbClr val="C00000"/>
                </a:solidFill>
                <a:latin typeface="Palatino Linotype" pitchFamily="18" charset="0"/>
              </a:rPr>
              <a:t>Camp</a:t>
            </a:r>
            <a:r>
              <a:rPr lang="en-US" sz="2500" b="1" i="1" dirty="0">
                <a:solidFill>
                  <a:srgbClr val="C00000"/>
                </a:solidFill>
                <a:latin typeface="Palatino Linotype" pitchFamily="18" charset="0"/>
              </a:rPr>
              <a:t>y</a:t>
            </a:r>
            <a:r>
              <a:rPr lang="sr-Cyrl-CS" sz="2500" b="1" i="1" dirty="0">
                <a:solidFill>
                  <a:srgbClr val="C00000"/>
                </a:solidFill>
                <a:latin typeface="Palatino Linotype" pitchFamily="18" charset="0"/>
              </a:rPr>
              <a:t>lobacter</a:t>
            </a:r>
            <a:r>
              <a:rPr lang="sr-Latn-RS" sz="2500" b="1" i="1" dirty="0">
                <a:solidFill>
                  <a:srgbClr val="C00000"/>
                </a:solidFill>
                <a:latin typeface="Palatino Linotype" pitchFamily="18" charset="0"/>
              </a:rPr>
              <a:t> spp.</a:t>
            </a:r>
            <a:r>
              <a:rPr lang="sr-Cyrl-RS" sz="25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 </a:t>
            </a:r>
            <a:endParaRPr lang="en-US" sz="25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2934268" y="1760560"/>
            <a:ext cx="3383769" cy="4885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224585" y="5390865"/>
            <a:ext cx="67419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r-Cyrl-RS" sz="3200" dirty="0"/>
              <a:t>...узрочници шигелозе (дизентерије)</a:t>
            </a:r>
            <a:endParaRPr lang="en-US" sz="32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04716" y="1066208"/>
            <a:ext cx="54414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1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alatino Linotype" panose="02040502050505030304" pitchFamily="18" charset="0"/>
                <a:ea typeface="+mj-ea"/>
                <a:cs typeface="+mj-cs"/>
              </a:rPr>
              <a:t>Shigella</a:t>
            </a:r>
            <a:r>
              <a:rPr kumimoji="0" lang="sr-Cyrl-RS" sz="4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alatino Linotype" panose="02040502050505030304" pitchFamily="18" charset="0"/>
                <a:ea typeface="+mj-ea"/>
                <a:cs typeface="+mj-cs"/>
              </a:rPr>
              <a:t> </a:t>
            </a:r>
            <a:r>
              <a:rPr kumimoji="0" lang="sr-Latn-RS" sz="4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alatino Linotype" panose="02040502050505030304" pitchFamily="18" charset="0"/>
                <a:ea typeface="+mj-ea"/>
                <a:cs typeface="+mj-cs"/>
              </a:rPr>
              <a:t>sp</a:t>
            </a:r>
            <a:r>
              <a:rPr lang="sr-Latn-RS" sz="4400" b="1" i="1" dirty="0">
                <a:solidFill>
                  <a:srgbClr val="C00000"/>
                </a:solidFill>
                <a:latin typeface="Palatino Linotype" panose="02040502050505030304" pitchFamily="18" charset="0"/>
                <a:ea typeface="+mj-ea"/>
                <a:cs typeface="+mj-cs"/>
              </a:rPr>
              <a:t>p</a:t>
            </a:r>
            <a:r>
              <a:rPr kumimoji="0" lang="sr-Cyrl-RS" sz="4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alatino Linotype" panose="02040502050505030304" pitchFamily="18" charset="0"/>
                <a:ea typeface="+mj-ea"/>
                <a:cs typeface="+mj-cs"/>
              </a:rPr>
              <a:t>..</a:t>
            </a:r>
            <a:r>
              <a:rPr kumimoji="0" lang="sr-Latn-RS" sz="4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alatino Linotype" panose="02040502050505030304" pitchFamily="18" charset="0"/>
                <a:ea typeface="+mj-ea"/>
                <a:cs typeface="+mj-cs"/>
              </a:rPr>
              <a:t>.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716" y="272955"/>
            <a:ext cx="9156772" cy="658504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0" i="0" u="none" strike="noStrike" baseline="0" dirty="0">
                <a:latin typeface="Palatino Linotype" panose="02040502050505030304" pitchFamily="18" charset="0"/>
              </a:rPr>
              <a:t>Род шигела чине четири врсте, које се серолошки </a:t>
            </a:r>
            <a:r>
              <a:rPr lang="ru-RU" sz="2400" b="1" i="0" u="none" strike="noStrike" baseline="0" dirty="0">
                <a:latin typeface="Palatino Linotype" panose="02040502050505030304" pitchFamily="18" charset="0"/>
              </a:rPr>
              <a:t>разликују по О антигену </a:t>
            </a:r>
            <a:r>
              <a:rPr lang="ru-RU" sz="2400" b="0" i="0" u="none" strike="noStrike" baseline="0" dirty="0">
                <a:latin typeface="Palatino Linotype" panose="02040502050505030304" pitchFamily="18" charset="0"/>
              </a:rPr>
              <a:t>липополисахарида: </a:t>
            </a:r>
          </a:p>
          <a:p>
            <a:pPr>
              <a:buNone/>
            </a:pPr>
            <a:endParaRPr lang="sr-Cyrl-RS" sz="2400" b="0" i="0" u="none" strike="noStrike" baseline="0" dirty="0">
              <a:latin typeface="Palatino Linotype" panose="02040502050505030304" pitchFamily="18" charset="0"/>
            </a:endParaRPr>
          </a:p>
          <a:p>
            <a:pPr>
              <a:buNone/>
            </a:pPr>
            <a:endParaRPr lang="sr-Cyrl-RS" sz="2400" b="0" i="0" u="none" strike="noStrike" baseline="0" dirty="0">
              <a:latin typeface="Palatino Linotype" panose="02040502050505030304" pitchFamily="18" charset="0"/>
            </a:endParaRPr>
          </a:p>
          <a:p>
            <a:pPr>
              <a:buNone/>
            </a:pPr>
            <a:endParaRPr lang="sr-Cyrl-RS" sz="2400" b="0" i="0" u="none" strike="noStrike" baseline="0" dirty="0">
              <a:latin typeface="Palatino Linotype" panose="02040502050505030304" pitchFamily="18" charset="0"/>
            </a:endParaRPr>
          </a:p>
          <a:p>
            <a:pPr>
              <a:buNone/>
            </a:pPr>
            <a:endParaRPr lang="sr-Cyrl-RS" sz="2400" dirty="0">
              <a:latin typeface="Palatino Linotype" panose="02040502050505030304" pitchFamily="18" charset="0"/>
            </a:endParaRPr>
          </a:p>
          <a:p>
            <a:pPr>
              <a:buNone/>
            </a:pPr>
            <a:endParaRPr lang="sr-Cyrl-RS" sz="2400" b="0" i="0" u="none" strike="noStrike" baseline="0" dirty="0">
              <a:latin typeface="Palatino Linotype" panose="02040502050505030304" pitchFamily="18" charset="0"/>
            </a:endParaRPr>
          </a:p>
          <a:p>
            <a:pPr>
              <a:buNone/>
            </a:pPr>
            <a:endParaRPr lang="sr-Cyrl-RS" sz="2400" dirty="0">
              <a:latin typeface="Palatino Linotype" panose="02040502050505030304" pitchFamily="18" charset="0"/>
            </a:endParaRPr>
          </a:p>
          <a:p>
            <a:pPr>
              <a:buNone/>
            </a:pPr>
            <a:endParaRPr lang="sr-Latn-RS" sz="2400" b="0" i="0" u="none" strike="noStrike" baseline="0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r>
              <a:rPr lang="ru-RU" sz="2000" b="1" i="1" u="none" strike="noStrike" baseline="0" dirty="0">
                <a:latin typeface="Palatino Linotype" panose="02040502050505030304" pitchFamily="18" charset="0"/>
              </a:rPr>
              <a:t>S. dysenteriae </a:t>
            </a:r>
            <a:r>
              <a:rPr lang="ru-RU" sz="2000" b="0" i="0" u="none" strike="noStrike" baseline="0" dirty="0">
                <a:latin typeface="Palatino Linotype" panose="02040502050505030304" pitchFamily="18" charset="0"/>
              </a:rPr>
              <a:t>(серогрупа А) тип 1</a:t>
            </a:r>
            <a:endParaRPr lang="ru-RU" sz="1800" b="0" i="0" u="none" strike="noStrike" baseline="0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endParaRPr lang="sr-Cyrl-RS" sz="2000" b="1" i="1" u="none" strike="noStrike" baseline="0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r>
              <a:rPr lang="en-US" sz="2000" b="1" i="1" u="none" strike="noStrike" baseline="0" dirty="0">
                <a:latin typeface="Palatino Linotype" panose="02040502050505030304" pitchFamily="18" charset="0"/>
              </a:rPr>
              <a:t>S. </a:t>
            </a:r>
            <a:r>
              <a:rPr lang="en-US" sz="2000" b="1" i="1" u="none" strike="noStrike" baseline="0" dirty="0" err="1">
                <a:latin typeface="Palatino Linotype" panose="02040502050505030304" pitchFamily="18" charset="0"/>
              </a:rPr>
              <a:t>flexneri</a:t>
            </a:r>
            <a:r>
              <a:rPr lang="en-US" sz="2000" b="1" i="1" u="none" strike="noStrike" baseline="0" dirty="0">
                <a:latin typeface="Palatino Linotype" panose="02040502050505030304" pitchFamily="18" charset="0"/>
              </a:rPr>
              <a:t> </a:t>
            </a:r>
            <a:r>
              <a:rPr lang="en-US" sz="2000" b="0" i="0" u="none" strike="noStrike" baseline="0" dirty="0">
                <a:latin typeface="Palatino Linotype" panose="02040502050505030304" pitchFamily="18" charset="0"/>
              </a:rPr>
              <a:t>(</a:t>
            </a:r>
            <a:r>
              <a:rPr lang="sr-Cyrl-RS" sz="2000" b="0" i="0" u="none" strike="noStrike" baseline="0" dirty="0">
                <a:latin typeface="Palatino Linotype" panose="02040502050505030304" pitchFamily="18" charset="0"/>
              </a:rPr>
              <a:t>група </a:t>
            </a:r>
            <a:r>
              <a:rPr lang="sr-Latn-RS" sz="2000" b="0" i="0" u="none" strike="noStrike" baseline="0" dirty="0">
                <a:latin typeface="Palatino Linotype" panose="02040502050505030304" pitchFamily="18" charset="0"/>
              </a:rPr>
              <a:t>B</a:t>
            </a:r>
            <a:r>
              <a:rPr lang="sr-Cyrl-RS" sz="2000" b="0" i="0" u="none" strike="noStrike" baseline="0" dirty="0">
                <a:latin typeface="Palatino Linotype" panose="02040502050505030304" pitchFamily="18" charset="0"/>
              </a:rPr>
              <a:t>)</a:t>
            </a:r>
          </a:p>
          <a:p>
            <a:pPr marL="0" indent="0">
              <a:buNone/>
            </a:pPr>
            <a:endParaRPr lang="sr-Cyrl-RS" sz="2000" b="1" i="1" u="none" strike="noStrike" baseline="0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r>
              <a:rPr lang="en-US" sz="2000" b="1" i="1" u="none" strike="noStrike" baseline="0" dirty="0">
                <a:latin typeface="Palatino Linotype" panose="02040502050505030304" pitchFamily="18" charset="0"/>
              </a:rPr>
              <a:t>S. </a:t>
            </a:r>
            <a:r>
              <a:rPr lang="en-US" sz="2000" b="1" i="1" u="none" strike="noStrike" baseline="0" dirty="0" err="1">
                <a:latin typeface="Palatino Linotype" panose="02040502050505030304" pitchFamily="18" charset="0"/>
              </a:rPr>
              <a:t>boydii</a:t>
            </a:r>
            <a:r>
              <a:rPr lang="en-US" sz="2000" b="1" i="1" u="none" strike="noStrike" baseline="0" dirty="0">
                <a:latin typeface="Palatino Linotype" panose="02040502050505030304" pitchFamily="18" charset="0"/>
              </a:rPr>
              <a:t> </a:t>
            </a:r>
            <a:r>
              <a:rPr lang="en-US" sz="2000" b="0" i="0" u="none" strike="noStrike" baseline="0" dirty="0">
                <a:latin typeface="Palatino Linotype" panose="02040502050505030304" pitchFamily="18" charset="0"/>
              </a:rPr>
              <a:t>(</a:t>
            </a:r>
            <a:r>
              <a:rPr lang="sr-Cyrl-RS" sz="2000" b="0" i="0" u="none" strike="noStrike" baseline="0" dirty="0">
                <a:latin typeface="Palatino Linotype" panose="02040502050505030304" pitchFamily="18" charset="0"/>
              </a:rPr>
              <a:t>група </a:t>
            </a:r>
            <a:r>
              <a:rPr lang="sr-Latn-RS" sz="2000" dirty="0">
                <a:latin typeface="Palatino Linotype" panose="02040502050505030304" pitchFamily="18" charset="0"/>
              </a:rPr>
              <a:t>C</a:t>
            </a:r>
            <a:r>
              <a:rPr lang="sr-Cyrl-RS" sz="2000" b="0" i="0" u="none" strike="noStrike" baseline="0" dirty="0">
                <a:latin typeface="Palatino Linotype" panose="02040502050505030304" pitchFamily="18" charset="0"/>
              </a:rPr>
              <a:t>)</a:t>
            </a:r>
            <a:endParaRPr lang="sr-Cyrl-RS" sz="2000" b="1" i="0" u="none" strike="noStrike" baseline="0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endParaRPr lang="ru-RU" sz="2000" b="1" i="1" u="none" strike="noStrike" baseline="0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r>
              <a:rPr lang="ru-RU" sz="2000" b="1" i="1" u="none" strike="noStrike" baseline="0" dirty="0">
                <a:latin typeface="Palatino Linotype" panose="02040502050505030304" pitchFamily="18" charset="0"/>
              </a:rPr>
              <a:t>S. sonnei </a:t>
            </a:r>
            <a:r>
              <a:rPr lang="ru-RU" sz="2000" b="0" i="0" u="none" strike="noStrike" baseline="0" dirty="0">
                <a:latin typeface="Palatino Linotype" panose="02040502050505030304" pitchFamily="18" charset="0"/>
              </a:rPr>
              <a:t>(група </a:t>
            </a:r>
            <a:r>
              <a:rPr lang="sr-Latn-RS" sz="2000" b="0" i="0" u="none" strike="noStrike" baseline="0" dirty="0">
                <a:latin typeface="Palatino Linotype" panose="02040502050505030304" pitchFamily="18" charset="0"/>
              </a:rPr>
              <a:t>D</a:t>
            </a:r>
            <a:r>
              <a:rPr lang="ru-RU" sz="2000" b="0" i="0" u="none" strike="noStrike" baseline="0" dirty="0">
                <a:latin typeface="Palatino Linotype" panose="02040502050505030304" pitchFamily="18" charset="0"/>
              </a:rPr>
              <a:t>)</a:t>
            </a:r>
            <a:endParaRPr lang="ru-RU" sz="1800" b="0" i="0" u="none" strike="noStrike" baseline="0" dirty="0">
              <a:latin typeface="Palatino Linotype" panose="0204050205050503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788614" y="4012441"/>
            <a:ext cx="4572874" cy="7506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dirty="0">
                <a:solidFill>
                  <a:schemeClr val="tx1"/>
                </a:solidFill>
                <a:latin typeface="Palatino Linotype" panose="02040502050505030304" pitchFamily="18" charset="0"/>
              </a:rPr>
              <a:t>најтежи облик бациларне</a:t>
            </a:r>
            <a:r>
              <a:rPr lang="ru-RU" dirty="0">
                <a:solidFill>
                  <a:schemeClr val="tx1"/>
                </a:solidFill>
                <a:latin typeface="Palatino Linotype" panose="02040502050505030304" pitchFamily="18" charset="0"/>
              </a:rPr>
              <a:t> дизентерије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4299044" y="4380930"/>
            <a:ext cx="341194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4817659" y="6350757"/>
            <a:ext cx="4325464" cy="507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Palatino Linotype" panose="02040502050505030304" pitchFamily="18" charset="0"/>
              </a:rPr>
              <a:t>воденасте дијареје у развијеним земљама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4342262" y="6539550"/>
            <a:ext cx="341194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4858603" y="4860876"/>
            <a:ext cx="4502885" cy="507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Palatino Linotype" panose="02040502050505030304" pitchFamily="18" charset="0"/>
              </a:rPr>
              <a:t>бациларна дизентерија (најчешће изолована у земљама у развоју)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4301318" y="5051945"/>
            <a:ext cx="341194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322" name="Picture 2" descr="MORPHOLOGY AND           STAINING:•   Short rods•   - Non-    encapsulated•   - Non-motile•   - Non-spore    former•   - G..."/>
          <p:cNvPicPr>
            <a:picLocks noChangeAspect="1" noChangeArrowheads="1"/>
          </p:cNvPicPr>
          <p:nvPr/>
        </p:nvPicPr>
        <p:blipFill>
          <a:blip r:embed="rId2" cstate="print"/>
          <a:srcRect l="50666" t="29366" r="9583" b="10808"/>
          <a:stretch>
            <a:fillRect/>
          </a:stretch>
        </p:blipFill>
        <p:spPr bwMode="auto">
          <a:xfrm>
            <a:off x="532262" y="1125940"/>
            <a:ext cx="2415654" cy="2729552"/>
          </a:xfrm>
          <a:prstGeom prst="rect">
            <a:avLst/>
          </a:prstGeom>
          <a:noFill/>
        </p:spPr>
      </p:pic>
      <p:pic>
        <p:nvPicPr>
          <p:cNvPr id="10" name="Picture 4" descr=" Las shigellas son enterobacterias inmóviles  grammnegativos, no forman esporas, son anaerobios  facultativos y tienen fo..."/>
          <p:cNvPicPr>
            <a:picLocks noChangeAspect="1" noChangeArrowheads="1"/>
          </p:cNvPicPr>
          <p:nvPr/>
        </p:nvPicPr>
        <p:blipFill>
          <a:blip r:embed="rId3" cstate="print"/>
          <a:srcRect l="55227" t="33723" r="6000" b="3033"/>
          <a:stretch>
            <a:fillRect/>
          </a:stretch>
        </p:blipFill>
        <p:spPr bwMode="auto">
          <a:xfrm>
            <a:off x="3091076" y="1125940"/>
            <a:ext cx="2414374" cy="27295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081993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361488" cy="614149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ru-RU" sz="2800" b="1" i="0" u="none" strike="noStrike" baseline="0" dirty="0">
                <a:latin typeface="Palatino Linotype" panose="02040502050505030304" pitchFamily="18" charset="0"/>
              </a:rPr>
              <a:t>Епидемиологија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57675" y="1250012"/>
            <a:ext cx="4981575" cy="5120160"/>
          </a:xfrm>
        </p:spPr>
        <p:txBody>
          <a:bodyPr>
            <a:normAutofit fontScale="92500" lnSpcReduction="20000"/>
          </a:bodyPr>
          <a:lstStyle/>
          <a:p>
            <a:pPr algn="r">
              <a:buNone/>
            </a:pPr>
            <a:endParaRPr lang="en-US" sz="1600" b="0" i="0" u="none" strike="noStrike" baseline="0" dirty="0">
              <a:latin typeface="Palatino Linotype" panose="02040502050505030304" pitchFamily="18" charset="0"/>
            </a:endParaRPr>
          </a:p>
          <a:p>
            <a:pPr algn="r">
              <a:buNone/>
            </a:pPr>
            <a:r>
              <a:rPr lang="ru-RU" sz="2400" b="0" i="0" u="none" strike="noStrike" baseline="0" dirty="0">
                <a:latin typeface="Palatino Linotype" panose="02040502050505030304" pitchFamily="18" charset="0"/>
              </a:rPr>
              <a:t>Шигеле су </a:t>
            </a:r>
            <a:r>
              <a:rPr lang="ru-RU" sz="2400" b="1" i="0" u="none" strike="noStrike" baseline="0" dirty="0">
                <a:solidFill>
                  <a:schemeClr val="accent6">
                    <a:lumMod val="75000"/>
                  </a:schemeClr>
                </a:solidFill>
                <a:latin typeface="Palatino Linotype" panose="02040502050505030304" pitchFamily="18" charset="0"/>
              </a:rPr>
              <a:t>стриктно патогене за човека</a:t>
            </a:r>
            <a:endParaRPr lang="en-US" sz="2400" b="1" i="0" u="none" strike="noStrike" baseline="0" dirty="0">
              <a:solidFill>
                <a:schemeClr val="accent6">
                  <a:lumMod val="75000"/>
                </a:schemeClr>
              </a:solidFill>
              <a:latin typeface="Palatino Linotype" panose="02040502050505030304" pitchFamily="18" charset="0"/>
            </a:endParaRPr>
          </a:p>
          <a:p>
            <a:pPr algn="r">
              <a:buNone/>
            </a:pPr>
            <a:endParaRPr lang="ru-RU" sz="2400" b="0" i="0" u="none" strike="noStrike" baseline="0" dirty="0">
              <a:latin typeface="Palatino Linotype" panose="02040502050505030304" pitchFamily="18" charset="0"/>
            </a:endParaRPr>
          </a:p>
          <a:p>
            <a:pPr algn="r">
              <a:buNone/>
            </a:pPr>
            <a:r>
              <a:rPr lang="ru-RU" sz="2400" b="0" i="0" u="none" strike="noStrike" baseline="0" dirty="0">
                <a:latin typeface="Palatino Linotype" panose="02040502050505030304" pitchFamily="18" charset="0"/>
              </a:rPr>
              <a:t>Преносе се најчешће </a:t>
            </a:r>
            <a:r>
              <a:rPr lang="ru-RU" sz="2400" b="1" i="0" u="none" strike="noStrike" baseline="0" dirty="0">
                <a:solidFill>
                  <a:schemeClr val="accent6">
                    <a:lumMod val="75000"/>
                  </a:schemeClr>
                </a:solidFill>
                <a:latin typeface="Palatino Linotype" panose="02040502050505030304" pitchFamily="18" charset="0"/>
              </a:rPr>
              <a:t>директним контактом </a:t>
            </a:r>
            <a:r>
              <a:rPr lang="ru-RU" sz="2400" b="0" i="0" u="none" strike="noStrike" baseline="0" dirty="0">
                <a:latin typeface="Palatino Linotype" panose="02040502050505030304" pitchFamily="18" charset="0"/>
              </a:rPr>
              <a:t>(преноси се и преко хране и воде контаминиране фецесом)</a:t>
            </a:r>
            <a:endParaRPr lang="en-US" sz="2400" b="0" i="0" u="none" strike="noStrike" baseline="0" dirty="0">
              <a:latin typeface="Palatino Linotype" panose="02040502050505030304" pitchFamily="18" charset="0"/>
            </a:endParaRPr>
          </a:p>
          <a:p>
            <a:pPr algn="r">
              <a:buNone/>
            </a:pPr>
            <a:r>
              <a:rPr lang="ru-RU" sz="2400" b="0" i="0" u="none" strike="noStrike" baseline="0" dirty="0">
                <a:latin typeface="Palatino Linotype" panose="02040502050505030304" pitchFamily="18" charset="0"/>
              </a:rPr>
              <a:t> </a:t>
            </a:r>
          </a:p>
          <a:p>
            <a:pPr algn="r">
              <a:buNone/>
            </a:pPr>
            <a:r>
              <a:rPr lang="ru-RU" sz="2400" b="1" i="0" u="none" strike="noStrike" baseline="0" dirty="0">
                <a:solidFill>
                  <a:schemeClr val="accent6">
                    <a:lumMod val="75000"/>
                  </a:schemeClr>
                </a:solidFill>
                <a:latin typeface="Palatino Linotype" panose="02040502050505030304" pitchFamily="18" charset="0"/>
              </a:rPr>
              <a:t>Инфективна доза је </a:t>
            </a:r>
            <a:r>
              <a:rPr lang="ru-RU" sz="2400" b="1" i="0" u="sng" strike="noStrike" baseline="0" dirty="0">
                <a:solidFill>
                  <a:schemeClr val="accent6">
                    <a:lumMod val="75000"/>
                  </a:schemeClr>
                </a:solidFill>
                <a:latin typeface="Palatino Linotype" panose="02040502050505030304" pitchFamily="18" charset="0"/>
              </a:rPr>
              <a:t>мала</a:t>
            </a:r>
            <a:r>
              <a:rPr lang="ru-RU" sz="2400" b="0" i="0" u="none" strike="noStrike" baseline="0" dirty="0">
                <a:latin typeface="Palatino Linotype" panose="02040502050505030304" pitchFamily="18" charset="0"/>
              </a:rPr>
              <a:t>: </a:t>
            </a:r>
            <a:r>
              <a:rPr lang="ru-RU" sz="2400" i="0" u="none" strike="noStrike" baseline="0" dirty="0">
                <a:latin typeface="Palatino Linotype" panose="02040502050505030304" pitchFamily="18" charset="0"/>
              </a:rPr>
              <a:t>неколико стотина до неколико хиљада бактерија </a:t>
            </a:r>
            <a:r>
              <a:rPr lang="ru-RU" sz="2400" b="0" i="0" u="none" strike="noStrike" baseline="0" dirty="0">
                <a:latin typeface="Palatino Linotype" panose="02040502050505030304" pitchFamily="18" charset="0"/>
              </a:rPr>
              <a:t>што омогућава лако ширење инфекције са једне особе на другу – </a:t>
            </a:r>
            <a:r>
              <a:rPr lang="ru-RU" sz="2400" b="1" i="0" u="none" strike="noStrike" baseline="0" dirty="0">
                <a:solidFill>
                  <a:schemeClr val="accent6">
                    <a:lumMod val="75000"/>
                  </a:schemeClr>
                </a:solidFill>
                <a:latin typeface="Palatino Linotype" panose="02040502050505030304" pitchFamily="18" charset="0"/>
              </a:rPr>
              <a:t>отпорност на желудачну киселину </a:t>
            </a:r>
            <a:r>
              <a:rPr lang="ru-RU" sz="2400" b="0" i="0" u="none" strike="noStrike" baseline="0" dirty="0">
                <a:latin typeface="Palatino Linotype" panose="02040502050505030304" pitchFamily="18" charset="0"/>
              </a:rPr>
              <a:t>захваљујући комплексној контроли генске експресије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50879"/>
            <a:ext cx="4817660" cy="5518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2232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Резултат слика за shigella dysenteriae pathogenesis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 t="4908" b="6028"/>
          <a:stretch>
            <a:fillRect/>
          </a:stretch>
        </p:blipFill>
        <p:spPr bwMode="auto">
          <a:xfrm>
            <a:off x="15921" y="750911"/>
            <a:ext cx="5251403" cy="4018413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4552950" y="750912"/>
            <a:ext cx="4724400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850" indent="-450850" algn="r"/>
            <a:r>
              <a:rPr lang="sr-Cyrl-RS" dirty="0">
                <a:latin typeface="Palatino Linotype" panose="02040502050505030304" pitchFamily="18" charset="0"/>
              </a:rPr>
              <a:t>Улазе у лимфне фоликуле слузнице црева </a:t>
            </a:r>
            <a:r>
              <a:rPr lang="sr-Cyrl-RS" b="1" dirty="0">
                <a:latin typeface="Palatino Linotype" panose="02040502050505030304" pitchFamily="18" charset="0"/>
              </a:rPr>
              <a:t>преко специјализованих М ћелија </a:t>
            </a:r>
            <a:r>
              <a:rPr lang="sr-Cyrl-RS" dirty="0">
                <a:latin typeface="Palatino Linotype" panose="02040502050505030304" pitchFamily="18" charset="0"/>
              </a:rPr>
              <a:t>(важни </a:t>
            </a:r>
            <a:r>
              <a:rPr lang="en-US" b="1" i="1" dirty="0">
                <a:latin typeface="Palatino Linotype" panose="02040502050505030304" pitchFamily="18" charset="0"/>
              </a:rPr>
              <a:t>I</a:t>
            </a:r>
            <a:r>
              <a:rPr lang="sr-Cyrl-RS" b="1" i="1" dirty="0">
                <a:latin typeface="Palatino Linotype" panose="02040502050505030304" pitchFamily="18" charset="0"/>
              </a:rPr>
              <a:t>ра</a:t>
            </a:r>
            <a:r>
              <a:rPr lang="en-US" b="1" i="1" dirty="0">
                <a:latin typeface="Palatino Linotype" panose="02040502050505030304" pitchFamily="18" charset="0"/>
              </a:rPr>
              <a:t> </a:t>
            </a:r>
            <a:r>
              <a:rPr lang="sr-Cyrl-RS" b="1" dirty="0">
                <a:latin typeface="Palatino Linotype" panose="02040502050505030304" pitchFamily="18" charset="0"/>
              </a:rPr>
              <a:t>протеини) </a:t>
            </a:r>
            <a:r>
              <a:rPr lang="sr-Cyrl-RS" dirty="0">
                <a:latin typeface="Palatino Linotype" panose="02040502050505030304" pitchFamily="18" charset="0"/>
              </a:rPr>
              <a:t>или мењају протеине одговорне за међућелијске везе</a:t>
            </a:r>
            <a:r>
              <a:rPr lang="sr-Latn-RS" dirty="0">
                <a:latin typeface="Palatino Linotype" panose="02040502050505030304" pitchFamily="18" charset="0"/>
              </a:rPr>
              <a:t>....</a:t>
            </a:r>
            <a:r>
              <a:rPr lang="sr-Cyrl-RS" dirty="0">
                <a:latin typeface="Palatino Linotype" panose="02040502050505030304" pitchFamily="18" charset="0"/>
              </a:rPr>
              <a:t>  </a:t>
            </a:r>
          </a:p>
          <a:p>
            <a:pPr indent="450850"/>
            <a:endParaRPr lang="sr-Cyrl-RS" sz="800" dirty="0">
              <a:latin typeface="Palatino Linotype" panose="02040502050505030304" pitchFamily="18" charset="0"/>
            </a:endParaRPr>
          </a:p>
          <a:p>
            <a:pPr indent="450850" algn="r"/>
            <a:r>
              <a:rPr lang="sr-Latn-RS" dirty="0">
                <a:latin typeface="Palatino Linotype" panose="02040502050505030304" pitchFamily="18" charset="0"/>
              </a:rPr>
              <a:t>....</a:t>
            </a:r>
            <a:r>
              <a:rPr lang="sr-Cyrl-RS" dirty="0">
                <a:latin typeface="Palatino Linotype" panose="02040502050505030304" pitchFamily="18" charset="0"/>
              </a:rPr>
              <a:t>Брзо долазе до ламине проприје, где их </a:t>
            </a:r>
            <a:r>
              <a:rPr lang="sr-Cyrl-RS" b="1" dirty="0">
                <a:latin typeface="Palatino Linotype" panose="02040502050505030304" pitchFamily="18" charset="0"/>
              </a:rPr>
              <a:t>фагоцитују макрофаги</a:t>
            </a:r>
            <a:r>
              <a:rPr lang="sr-Latn-RS" b="1" dirty="0">
                <a:latin typeface="Palatino Linotype" panose="02040502050505030304" pitchFamily="18" charset="0"/>
              </a:rPr>
              <a:t>...</a:t>
            </a:r>
            <a:r>
              <a:rPr lang="sr-Cyrl-RS" dirty="0">
                <a:latin typeface="Palatino Linotype" panose="02040502050505030304" pitchFamily="18" charset="0"/>
              </a:rPr>
              <a:t> </a:t>
            </a:r>
          </a:p>
          <a:p>
            <a:pPr indent="450850"/>
            <a:endParaRPr lang="sr-Cyrl-RS" sz="800" dirty="0">
              <a:latin typeface="Palatino Linotype" panose="02040502050505030304" pitchFamily="18" charset="0"/>
            </a:endParaRPr>
          </a:p>
          <a:p>
            <a:pPr marL="450850" indent="-450850" algn="ctr"/>
            <a:endParaRPr lang="sr-Latn-RS" sz="800" dirty="0">
              <a:latin typeface="Palatino Linotype" panose="02040502050505030304" pitchFamily="18" charset="0"/>
            </a:endParaRPr>
          </a:p>
          <a:p>
            <a:pPr marL="450850" indent="-450850" algn="r"/>
            <a:r>
              <a:rPr lang="sr-Latn-RS" dirty="0">
                <a:solidFill>
                  <a:srgbClr val="FF0000"/>
                </a:solidFill>
                <a:latin typeface="Palatino Linotype" panose="02040502050505030304" pitchFamily="18" charset="0"/>
              </a:rPr>
              <a:t>...</a:t>
            </a:r>
            <a:r>
              <a:rPr lang="sr-Cyrl-RS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Макрофаги продукују </a:t>
            </a:r>
            <a:r>
              <a:rPr lang="en-US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IL-1 </a:t>
            </a:r>
            <a:r>
              <a:rPr lang="sr-Cyrl-RS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и </a:t>
            </a:r>
            <a:r>
              <a:rPr lang="en-US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IL-8 </a:t>
            </a:r>
            <a:r>
              <a:rPr lang="sr-Cyrl-RS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којима узрокују </a:t>
            </a:r>
            <a:r>
              <a:rPr lang="sr-Cyrl-RS" b="1" u="sng" dirty="0">
                <a:solidFill>
                  <a:srgbClr val="FF0000"/>
                </a:solidFill>
                <a:latin typeface="Palatino Linotype" panose="02040502050505030304" pitchFamily="18" charset="0"/>
              </a:rPr>
              <a:t>снажну инфламацију </a:t>
            </a:r>
            <a:r>
              <a:rPr lang="sr-Cyrl-RS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и </a:t>
            </a:r>
            <a:r>
              <a:rPr lang="sr-Cyrl-RS" b="1" u="sng" dirty="0">
                <a:solidFill>
                  <a:srgbClr val="FF0000"/>
                </a:solidFill>
                <a:latin typeface="Palatino Linotype" panose="02040502050505030304" pitchFamily="18" charset="0"/>
              </a:rPr>
              <a:t>привлачење неутрофила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28047" y="0"/>
            <a:ext cx="7929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3200" b="1" dirty="0"/>
              <a:t>Патогенеза бациларне дизентерије</a:t>
            </a:r>
            <a:endParaRPr lang="en-US" sz="3200" b="1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10746" y="4769324"/>
            <a:ext cx="9020294" cy="194580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sr-Latn-RS" sz="1900" dirty="0">
                <a:latin typeface="Palatino Linotype" panose="02040502050505030304" pitchFamily="18" charset="0"/>
              </a:rPr>
              <a:t>... </a:t>
            </a:r>
            <a:r>
              <a:rPr lang="sr-Cyrl-RS" sz="1900" dirty="0">
                <a:latin typeface="Palatino Linotype" panose="02040502050505030304" pitchFamily="18" charset="0"/>
              </a:rPr>
              <a:t>Следи </a:t>
            </a:r>
            <a:r>
              <a:rPr lang="sr-Cyrl-RS" sz="1900" b="1" dirty="0">
                <a:latin typeface="Palatino Linotype" panose="02040502050505030304" pitchFamily="18" charset="0"/>
              </a:rPr>
              <a:t>инфлукс </a:t>
            </a:r>
            <a:r>
              <a:rPr lang="sr-Latn-RS" sz="1900" b="1" dirty="0">
                <a:latin typeface="Palatino Linotype" panose="02040502050505030304" pitchFamily="18" charset="0"/>
              </a:rPr>
              <a:t>PMN</a:t>
            </a:r>
            <a:r>
              <a:rPr lang="sr-Cyrl-RS" sz="1900" dirty="0">
                <a:latin typeface="Palatino Linotype" panose="02040502050505030304" pitchFamily="18" charset="0"/>
              </a:rPr>
              <a:t>, који мигрирају кроз слузницу и </a:t>
            </a:r>
            <a:r>
              <a:rPr lang="sr-Cyrl-RS" sz="1900" b="1" dirty="0">
                <a:latin typeface="Palatino Linotype" panose="02040502050505030304" pitchFamily="18" charset="0"/>
              </a:rPr>
              <a:t>индукују одвајање тесних веза између цилиндричних епителних ћелија</a:t>
            </a:r>
            <a:r>
              <a:rPr lang="sr-Latn-RS" sz="1900" b="1" dirty="0">
                <a:latin typeface="Palatino Linotype" panose="02040502050505030304" pitchFamily="18" charset="0"/>
              </a:rPr>
              <a:t>...</a:t>
            </a:r>
            <a:r>
              <a:rPr lang="sr-Cyrl-RS" sz="1900" b="1" dirty="0">
                <a:latin typeface="Palatino Linotype" panose="02040502050505030304" pitchFamily="18" charset="0"/>
              </a:rPr>
              <a:t> </a:t>
            </a:r>
            <a:r>
              <a:rPr lang="sr-Cyrl-RS" sz="1900" dirty="0">
                <a:latin typeface="Palatino Linotype" panose="02040502050505030304" pitchFamily="18" charset="0"/>
              </a:rPr>
              <a:t> </a:t>
            </a:r>
          </a:p>
          <a:p>
            <a:pPr marL="0" indent="0" algn="r">
              <a:buFont typeface="Arial" pitchFamily="34" charset="0"/>
              <a:buNone/>
            </a:pPr>
            <a:endParaRPr lang="sr-Cyrl-RS" sz="1900" dirty="0">
              <a:latin typeface="Palatino Linotype" panose="02040502050505030304" pitchFamily="18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sr-Latn-RS" sz="1900" dirty="0">
                <a:latin typeface="Palatino Linotype" panose="02040502050505030304" pitchFamily="18" charset="0"/>
              </a:rPr>
              <a:t>...</a:t>
            </a:r>
            <a:r>
              <a:rPr lang="sr-Cyrl-RS" sz="1900" dirty="0">
                <a:latin typeface="Palatino Linotype" panose="02040502050505030304" pitchFamily="18" charset="0"/>
              </a:rPr>
              <a:t>Ово раздвајање </a:t>
            </a:r>
            <a:r>
              <a:rPr lang="sr-Cyrl-RS" sz="1900" b="1" dirty="0">
                <a:latin typeface="Palatino Linotype" panose="02040502050505030304" pitchFamily="18" charset="0"/>
              </a:rPr>
              <a:t>последично дозвољава бактеријама да продру кроз оштећен епител</a:t>
            </a:r>
            <a:r>
              <a:rPr lang="sr-Cyrl-RS" sz="1800" dirty="0">
                <a:latin typeface="Palatino Linotype" panose="02040502050505030304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966909" y="3401663"/>
            <a:ext cx="439457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i="1" dirty="0">
                <a:latin typeface="Palatino Linotype" pitchFamily="18" charset="0"/>
              </a:rPr>
              <a:t>...IcsA</a:t>
            </a:r>
            <a:r>
              <a:rPr lang="ru-RU" sz="2000" b="1" dirty="0">
                <a:latin typeface="Palatino Linotype" pitchFamily="18" charset="0"/>
              </a:rPr>
              <a:t> </a:t>
            </a:r>
            <a:r>
              <a:rPr lang="ru-RU" sz="2000" dirty="0">
                <a:latin typeface="Palatino Linotype" pitchFamily="18" charset="0"/>
              </a:rPr>
              <a:t>изазива полимеризацију актина ћелије домаћина. Брза полимеризација и деполимеризација актинских филамената на једном крају </a:t>
            </a:r>
            <a:r>
              <a:rPr lang="sr-Cyrl-RS" sz="2000" dirty="0">
                <a:latin typeface="Palatino Linotype" pitchFamily="18" charset="0"/>
              </a:rPr>
              <a:t>гура</a:t>
            </a:r>
            <a:r>
              <a:rPr lang="sr-Latn-RS" sz="2000" dirty="0">
                <a:latin typeface="Palatino Linotype" pitchFamily="18" charset="0"/>
              </a:rPr>
              <a:t> </a:t>
            </a:r>
            <a:r>
              <a:rPr lang="ru-RU" sz="2000" dirty="0">
                <a:latin typeface="Palatino Linotype" pitchFamily="18" charset="0"/>
              </a:rPr>
              <a:t>као "пропелер" бактерију унапред</a:t>
            </a:r>
            <a:endParaRPr lang="en-US" sz="2000" dirty="0">
              <a:latin typeface="Palatino Linotype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77419" y="983572"/>
            <a:ext cx="90066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lvl="1" indent="-82550"/>
            <a:r>
              <a:rPr lang="sr-Cyrl-RS" sz="2000" dirty="0"/>
              <a:t>... </a:t>
            </a:r>
            <a:r>
              <a:rPr lang="sr-Cyrl-CS" sz="2000" dirty="0"/>
              <a:t>У</a:t>
            </a:r>
            <a:r>
              <a:rPr lang="sr-Cyrl-CS" sz="2000" b="1" dirty="0">
                <a:solidFill>
                  <a:srgbClr val="C00000"/>
                </a:solidFill>
              </a:rPr>
              <a:t> </a:t>
            </a:r>
            <a:r>
              <a:rPr lang="sr-Cyrl-CS" sz="2000" dirty="0"/>
              <a:t>ламини проприји </a:t>
            </a:r>
            <a:r>
              <a:rPr lang="sr-Cyrl-RS" sz="2000" dirty="0"/>
              <a:t>ш</a:t>
            </a:r>
            <a:r>
              <a:rPr lang="sr-Latn-CS" sz="2000" dirty="0"/>
              <a:t>игеле активирају </a:t>
            </a:r>
            <a:r>
              <a:rPr lang="sr-Latn-CS" sz="2000" b="1" dirty="0">
                <a:solidFill>
                  <a:srgbClr val="C00000"/>
                </a:solidFill>
              </a:rPr>
              <a:t>апоптозу макрофага</a:t>
            </a:r>
            <a:r>
              <a:rPr lang="sr-Cyrl-CS" sz="2000" dirty="0"/>
              <a:t>...</a:t>
            </a:r>
          </a:p>
          <a:p>
            <a:pPr marL="95250" lvl="1" indent="82550" algn="r"/>
            <a:endParaRPr lang="sr-Cyrl-CS" sz="2000" dirty="0"/>
          </a:p>
          <a:p>
            <a:pPr marL="95250" lvl="1" indent="82550" algn="r"/>
            <a:r>
              <a:rPr lang="sr-Cyrl-CS" sz="2000" dirty="0"/>
              <a:t>...Ослобођене шигеле </a:t>
            </a:r>
            <a:r>
              <a:rPr lang="ru-RU" sz="2000" dirty="0"/>
              <a:t>затим инвадирају суседне епителне ћелије </a:t>
            </a:r>
          </a:p>
          <a:p>
            <a:pPr marL="95250" lvl="1" indent="82550" algn="r"/>
            <a:r>
              <a:rPr lang="ru-RU" sz="2000" dirty="0"/>
              <a:t>црева кроз њихову базалну површину..</a:t>
            </a:r>
            <a:r>
              <a:rPr lang="sr-Cyrl-CS" sz="2000" dirty="0"/>
              <a:t>.</a:t>
            </a:r>
            <a:endParaRPr lang="sv-SE" sz="2000" dirty="0"/>
          </a:p>
        </p:txBody>
      </p:sp>
      <p:grpSp>
        <p:nvGrpSpPr>
          <p:cNvPr id="14" name="Group 13"/>
          <p:cNvGrpSpPr/>
          <p:nvPr/>
        </p:nvGrpSpPr>
        <p:grpSpPr>
          <a:xfrm>
            <a:off x="232013" y="2519742"/>
            <a:ext cx="4734895" cy="3905251"/>
            <a:chOff x="1569493" y="1687229"/>
            <a:chExt cx="4268101" cy="3905251"/>
          </a:xfrm>
        </p:grpSpPr>
        <p:pic>
          <p:nvPicPr>
            <p:cNvPr id="52226" name="Picture 2" descr="File:Shigella pathogenesis.jpeg"/>
            <p:cNvPicPr>
              <a:picLocks noChangeAspect="1" noChangeArrowheads="1"/>
            </p:cNvPicPr>
            <p:nvPr/>
          </p:nvPicPr>
          <p:blipFill>
            <a:blip r:embed="rId2" cstate="print"/>
            <a:srcRect l="44346"/>
            <a:stretch>
              <a:fillRect/>
            </a:stretch>
          </p:blipFill>
          <p:spPr bwMode="auto">
            <a:xfrm>
              <a:off x="1596789" y="1687229"/>
              <a:ext cx="4240805" cy="3905251"/>
            </a:xfrm>
            <a:prstGeom prst="rect">
              <a:avLst/>
            </a:prstGeom>
            <a:noFill/>
          </p:spPr>
        </p:pic>
        <p:sp>
          <p:nvSpPr>
            <p:cNvPr id="13" name="Rounded Rectangle 12"/>
            <p:cNvSpPr/>
            <p:nvPr/>
          </p:nvSpPr>
          <p:spPr>
            <a:xfrm>
              <a:off x="1569493" y="4421875"/>
              <a:ext cx="750626" cy="110546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987949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361488" cy="1091821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pPr algn="ctr"/>
            <a:r>
              <a:rPr lang="sr-Cyrl-RS" sz="3100" b="1" i="0" u="none" strike="noStrike" baseline="0" dirty="0">
                <a:latin typeface="Palatino Linotype" panose="02040502050505030304" pitchFamily="18" charset="0"/>
              </a:rPr>
              <a:t>Механизам оштећења ткива у бациларној дизентерији </a:t>
            </a:r>
            <a:endParaRPr lang="en-US" sz="3100" dirty="0"/>
          </a:p>
        </p:txBody>
      </p:sp>
      <p:sp>
        <p:nvSpPr>
          <p:cNvPr id="5" name="Rectangle 4"/>
          <p:cNvSpPr/>
          <p:nvPr/>
        </p:nvSpPr>
        <p:spPr>
          <a:xfrm>
            <a:off x="395784" y="1900918"/>
            <a:ext cx="8502556" cy="409342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sr-Cyrl-RS" sz="2000" dirty="0"/>
              <a:t>Главни патолошки догађај је </a:t>
            </a:r>
            <a:r>
              <a:rPr lang="ru-RU" sz="2000" dirty="0"/>
              <a:t>инвазија и оштећење слузнице колона. Ово активира </a:t>
            </a:r>
            <a:r>
              <a:rPr lang="ru-RU" sz="2000" b="1" dirty="0"/>
              <a:t>интензиван акутни запаљенски одговор </a:t>
            </a:r>
            <a:r>
              <a:rPr lang="ru-RU" sz="2000" dirty="0"/>
              <a:t>што резултира формирањем </a:t>
            </a:r>
            <a:r>
              <a:rPr lang="ru-RU" sz="2000" b="1" dirty="0">
                <a:solidFill>
                  <a:srgbClr val="C00000"/>
                </a:solidFill>
              </a:rPr>
              <a:t>улцерација</a:t>
            </a:r>
            <a:r>
              <a:rPr lang="ru-RU" sz="2000" dirty="0"/>
              <a:t> и апсцеса </a:t>
            </a:r>
            <a:r>
              <a:rPr lang="ru-RU" sz="2000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и ексудацијом леукоцита и еритроцита </a:t>
            </a:r>
            <a:r>
              <a:rPr lang="ru-RU" sz="2000" dirty="0">
                <a:latin typeface="Palatino Linotype" panose="02040502050505030304" pitchFamily="18" charset="0"/>
              </a:rPr>
              <a:t>у лумен црева </a:t>
            </a:r>
          </a:p>
          <a:p>
            <a:pPr algn="ctr"/>
            <a:endParaRPr lang="ru-RU" sz="2000" b="1" dirty="0">
              <a:latin typeface="Palatino Linotype" panose="02040502050505030304" pitchFamily="18" charset="0"/>
            </a:endParaRPr>
          </a:p>
          <a:p>
            <a:pPr algn="ctr"/>
            <a:endParaRPr lang="ru-RU" sz="2000" b="1" dirty="0">
              <a:latin typeface="Palatino Linotype" panose="02040502050505030304" pitchFamily="18" charset="0"/>
            </a:endParaRPr>
          </a:p>
          <a:p>
            <a:pPr algn="ctr"/>
            <a:r>
              <a:rPr lang="ru-RU" sz="2000" b="1" dirty="0">
                <a:latin typeface="Palatino Linotype" panose="02040502050505030304" pitchFamily="18" charset="0"/>
              </a:rPr>
              <a:t>Присуство крви и гноја у столици </a:t>
            </a:r>
            <a:r>
              <a:rPr lang="ru-RU" sz="2000" dirty="0">
                <a:latin typeface="Palatino Linotype" panose="02040502050505030304" pitchFamily="18" charset="0"/>
              </a:rPr>
              <a:t>удружених са болним пражњењем црева (</a:t>
            </a:r>
            <a:r>
              <a:rPr lang="ru-RU" sz="2000" b="1" dirty="0">
                <a:latin typeface="Palatino Linotype" panose="02040502050505030304" pitchFamily="18" charset="0"/>
              </a:rPr>
              <a:t>тенезмама</a:t>
            </a:r>
            <a:r>
              <a:rPr lang="ru-RU" sz="2000" dirty="0">
                <a:latin typeface="Palatino Linotype" panose="02040502050505030304" pitchFamily="18" charset="0"/>
              </a:rPr>
              <a:t>) су карактеристични за бациларну дизентерију</a:t>
            </a:r>
          </a:p>
          <a:p>
            <a:pPr algn="ctr"/>
            <a:endParaRPr lang="ru-RU" sz="2000" dirty="0">
              <a:latin typeface="Palatino Linotype" panose="02040502050505030304" pitchFamily="18" charset="0"/>
            </a:endParaRPr>
          </a:p>
          <a:p>
            <a:pPr algn="ctr"/>
            <a:endParaRPr lang="ru-RU" sz="2000" dirty="0">
              <a:latin typeface="Palatino Linotype" panose="02040502050505030304" pitchFamily="18" charset="0"/>
            </a:endParaRPr>
          </a:p>
          <a:p>
            <a:pPr algn="ctr"/>
            <a:r>
              <a:rPr lang="ru-RU" sz="2000" b="1" dirty="0">
                <a:latin typeface="Palatino Linotype" panose="02040502050505030304" pitchFamily="18" charset="0"/>
              </a:rPr>
              <a:t>Бактеријемија ретка </a:t>
            </a:r>
            <a:r>
              <a:rPr lang="ru-RU" sz="2000" dirty="0">
                <a:latin typeface="Palatino Linotype" panose="02040502050505030304" pitchFamily="18" charset="0"/>
              </a:rPr>
              <a:t>(изузев у инфекцији изазваном </a:t>
            </a:r>
            <a:r>
              <a:rPr lang="ru-RU" sz="2000" i="1" dirty="0">
                <a:latin typeface="Palatino Linotype" panose="02040502050505030304" pitchFamily="18" charset="0"/>
              </a:rPr>
              <a:t>S. dysenteriae </a:t>
            </a:r>
            <a:r>
              <a:rPr lang="ru-RU" sz="2000" dirty="0">
                <a:latin typeface="Palatino Linotype" panose="02040502050505030304" pitchFamily="18" charset="0"/>
              </a:rPr>
              <a:t>типа 1)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815034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639" y="1624084"/>
            <a:ext cx="7724633" cy="859809"/>
          </a:xfrm>
          <a:solidFill>
            <a:schemeClr val="bg1"/>
          </a:solidFill>
          <a:ln>
            <a:solidFill>
              <a:srgbClr val="C00000"/>
            </a:solidFill>
            <a:prstDash val="lgDash"/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300" b="1" dirty="0">
                <a:latin typeface="Palatino Linotype" panose="02040502050505030304" pitchFamily="18" charset="0"/>
              </a:rPr>
              <a:t>Дијареја</a:t>
            </a:r>
            <a:r>
              <a:rPr lang="en-US" sz="2300" b="1" dirty="0">
                <a:latin typeface="Palatino Linotype" panose="02040502050505030304" pitchFamily="18" charset="0"/>
              </a:rPr>
              <a:t> </a:t>
            </a:r>
            <a:r>
              <a:rPr lang="ru-RU" sz="2300" b="1" dirty="0">
                <a:latin typeface="Palatino Linotype" panose="02040502050505030304" pitchFamily="18" charset="0"/>
              </a:rPr>
              <a:t>- </a:t>
            </a:r>
            <a:r>
              <a:rPr lang="ru-RU" sz="2300" dirty="0">
                <a:latin typeface="Palatino Linotype" panose="02040502050505030304" pitchFamily="18" charset="0"/>
              </a:rPr>
              <a:t>водећи узрок смртности одојчади и деце у неразвијеним и земљама у развоју</a:t>
            </a:r>
            <a:endParaRPr lang="ru-RU" sz="1000" dirty="0">
              <a:latin typeface="Palatino Linotype" panose="0204050205050503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36728" y="265079"/>
            <a:ext cx="8707272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C00000"/>
            </a:solidFill>
            <a:prstDash val="sysDot"/>
          </a:ln>
        </p:spPr>
        <p:txBody>
          <a:bodyPr wrap="square">
            <a:spAutoFit/>
          </a:bodyPr>
          <a:lstStyle/>
          <a:p>
            <a:r>
              <a:rPr lang="ru-RU" sz="2800" dirty="0">
                <a:latin typeface="Palatino Linotype" panose="02040502050505030304" pitchFamily="18" charset="0"/>
              </a:rPr>
              <a:t>Секреторна или воденаста дијареја</a:t>
            </a:r>
            <a:r>
              <a:rPr lang="en-US" sz="2800" dirty="0">
                <a:latin typeface="Palatino Linotype" panose="02040502050505030304" pitchFamily="18" charset="0"/>
              </a:rPr>
              <a:t> - </a:t>
            </a:r>
            <a:r>
              <a:rPr lang="ru-RU" sz="2800" b="1" dirty="0">
                <a:latin typeface="Palatino Linotype" panose="02040502050505030304" pitchFamily="18" charset="0"/>
              </a:rPr>
              <a:t>настаје услед губитка воде и електролита у танком цреву </a:t>
            </a:r>
            <a:endParaRPr lang="ru-RU" sz="2800" dirty="0">
              <a:latin typeface="Palatino Linotype" panose="02040502050505030304" pitchFamily="18" charset="0"/>
            </a:endParaRPr>
          </a:p>
        </p:txBody>
      </p:sp>
      <p:pic>
        <p:nvPicPr>
          <p:cNvPr id="83970" name="Picture 2" descr="Резултат слика за e coli bloody diarrhea"/>
          <p:cNvPicPr>
            <a:picLocks noChangeAspect="1" noChangeArrowheads="1"/>
          </p:cNvPicPr>
          <p:nvPr/>
        </p:nvPicPr>
        <p:blipFill>
          <a:blip r:embed="rId2" cstate="print"/>
          <a:srcRect t="7328" b="5778"/>
          <a:stretch>
            <a:fillRect/>
          </a:stretch>
        </p:blipFill>
        <p:spPr bwMode="auto">
          <a:xfrm>
            <a:off x="360290" y="3016155"/>
            <a:ext cx="3993407" cy="3841845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4482673" y="3864043"/>
            <a:ext cx="467995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200" dirty="0">
                <a:latin typeface="Palatino Linotype" panose="02040502050505030304" pitchFamily="18" charset="0"/>
              </a:rPr>
              <a:t>Међу бактеријама, најчешћи узрочници воденастих дијареја су: </a:t>
            </a:r>
            <a:r>
              <a:rPr lang="it-IT" sz="22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E. coli, Shigella sonnei и </a:t>
            </a:r>
            <a:r>
              <a:rPr lang="sr-Cyrl-RS" sz="2200" b="1" dirty="0">
                <a:solidFill>
                  <a:srgbClr val="002060"/>
                </a:solidFill>
                <a:latin typeface="Palatino Linotype" panose="02040502050505030304" pitchFamily="18" charset="0"/>
              </a:rPr>
              <a:t>нетифоидна</a:t>
            </a:r>
            <a:r>
              <a:rPr lang="sr-Cyrl-RS" sz="22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 </a:t>
            </a:r>
            <a:r>
              <a:rPr lang="it-IT" sz="22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Salmonella</a:t>
            </a:r>
            <a:r>
              <a:rPr lang="it-IT" sz="2200" dirty="0">
                <a:latin typeface="Palatino Linotype" panose="02040502050505030304" pitchFamily="18" charset="0"/>
              </a:rPr>
              <a:t>,</a:t>
            </a:r>
            <a:r>
              <a:rPr lang="sr-Cyrl-RS" sz="2200" dirty="0">
                <a:latin typeface="Palatino Linotype" panose="02040502050505030304" pitchFamily="18" charset="0"/>
              </a:rPr>
              <a:t> међу вирусима </a:t>
            </a:r>
            <a:r>
              <a:rPr lang="en-US" sz="2200" i="1" dirty="0">
                <a:latin typeface="Palatino Linotype" panose="02040502050505030304" pitchFamily="18" charset="0"/>
              </a:rPr>
              <a:t>Rotavirus</a:t>
            </a:r>
            <a:r>
              <a:rPr lang="en-US" sz="2200" dirty="0">
                <a:latin typeface="Palatino Linotype" panose="02040502050505030304" pitchFamily="18" charset="0"/>
              </a:rPr>
              <a:t>,</a:t>
            </a:r>
            <a:r>
              <a:rPr lang="sr-Cyrl-RS" sz="2200" dirty="0">
                <a:latin typeface="Palatino Linotype" panose="02040502050505030304" pitchFamily="18" charset="0"/>
              </a:rPr>
              <a:t> а међу протозоама </a:t>
            </a:r>
            <a:r>
              <a:rPr lang="en-US" sz="2200" i="1" dirty="0" err="1">
                <a:latin typeface="Palatino Linotype" panose="02040502050505030304" pitchFamily="18" charset="0"/>
              </a:rPr>
              <a:t>Giardia</a:t>
            </a:r>
            <a:r>
              <a:rPr lang="en-US" sz="2200" i="1" dirty="0">
                <a:latin typeface="Palatino Linotype" panose="02040502050505030304" pitchFamily="18" charset="0"/>
              </a:rPr>
              <a:t>, Cryptosporidium </a:t>
            </a:r>
            <a:r>
              <a:rPr lang="sr-Cyrl-RS" sz="2200" i="1" dirty="0">
                <a:latin typeface="Palatino Linotype" panose="02040502050505030304" pitchFamily="18" charset="0"/>
              </a:rPr>
              <a:t>и </a:t>
            </a:r>
            <a:r>
              <a:rPr lang="en-US" sz="2200" i="1" dirty="0" err="1">
                <a:latin typeface="Palatino Linotype" panose="02040502050505030304" pitchFamily="18" charset="0"/>
              </a:rPr>
              <a:t>Cyclospora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0563094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61048" y="212509"/>
            <a:ext cx="82097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>
                <a:latin typeface="Palatino Linotype" panose="02040502050505030304" pitchFamily="18" charset="0"/>
              </a:rPr>
              <a:t>S. </a:t>
            </a:r>
            <a:r>
              <a:rPr lang="en-US" sz="2400" b="1" i="1" dirty="0" err="1">
                <a:latin typeface="Palatino Linotype" panose="02040502050505030304" pitchFamily="18" charset="0"/>
              </a:rPr>
              <a:t>dysenteriae</a:t>
            </a:r>
            <a:r>
              <a:rPr lang="en-US" sz="2400" b="1" i="1" dirty="0">
                <a:latin typeface="Palatino Linotype" panose="02040502050505030304" pitchFamily="18" charset="0"/>
              </a:rPr>
              <a:t> </a:t>
            </a:r>
            <a:r>
              <a:rPr lang="sr-Cyrl-RS" sz="2400" b="1" dirty="0">
                <a:latin typeface="Palatino Linotype" panose="02040502050505030304" pitchFamily="18" charset="0"/>
              </a:rPr>
              <a:t>тип 1 </a:t>
            </a:r>
            <a:r>
              <a:rPr lang="sr-Cyrl-RS" sz="2400" dirty="0">
                <a:latin typeface="Palatino Linotype" panose="02040502050505030304" pitchFamily="18" charset="0"/>
              </a:rPr>
              <a:t>изазива најтежи клинички облик бациларне дизентерије</a:t>
            </a:r>
            <a:endParaRPr lang="en-US" sz="2400" dirty="0"/>
          </a:p>
        </p:txBody>
      </p:sp>
      <p:pic>
        <p:nvPicPr>
          <p:cNvPr id="1034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91367" y="1000072"/>
            <a:ext cx="3370121" cy="5660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232012" y="1473958"/>
            <a:ext cx="6114197" cy="5172502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sr-Cyrl-RS" sz="32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Palatino Linotype" panose="02040502050505030304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sr-Cyrl-R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Продукује шига токсин, цитотоксин који убија епителне и ендотелне ћелије црева. Шига токсин разграђује 60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S </a:t>
            </a:r>
            <a:r>
              <a:rPr kumimoji="0" lang="sr-Cyrl-R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субјединицу рибозома и спречава синтезу протеина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sr-Cyrl-R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alatino Linotype" panose="02040502050505030304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sr-Cyrl-R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alatino Linotype" panose="02040502050505030304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sr-Cyrl-R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Шига токсина има </a:t>
            </a:r>
            <a:r>
              <a:rPr kumimoji="0" lang="sr-Cyrl-R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два ефекта</a:t>
            </a:r>
            <a:r>
              <a:rPr kumimoji="0" lang="sr-Cyrl-R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sr-Cyrl-R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sr-Cyrl-R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...делује на трепљасте ћелије и </a:t>
            </a:r>
            <a:r>
              <a:rPr kumimoji="0" lang="sr-Cyrl-R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смањује апсорпцију натријума</a:t>
            </a:r>
            <a:r>
              <a:rPr kumimoji="0" lang="sr-Cyrl-R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 што узрокује повећани губитак течности столицом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sr-Cyrl-R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sr-Cyrl-R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...делује цитотоксично на ендотелне ћелије црева </a:t>
            </a:r>
            <a:r>
              <a:rPr kumimoji="0" lang="sr-Cyrl-R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што доприноси развоју хеморагичних дијареја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alatino Linotype" panose="02040502050505030304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alatino Linotype" panose="02040502050505030304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alatino Linotype" panose="0204050205050503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Salmonella</a:t>
            </a:r>
            <a:r>
              <a:rPr lang="en-US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 sp</a:t>
            </a:r>
            <a:r>
              <a:rPr lang="sr-Latn-RS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p</a:t>
            </a:r>
            <a:r>
              <a:rPr lang="en-US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.</a:t>
            </a:r>
            <a:r>
              <a:rPr lang="sr-Cyrl-RS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..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3084394" y="5466898"/>
            <a:ext cx="59231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sr-Cyrl-RS" sz="2800" b="1" dirty="0">
                <a:latin typeface="Palatino Linotype" panose="02040502050505030304" pitchFamily="18" charset="0"/>
              </a:rPr>
              <a:t>...узрочници </a:t>
            </a:r>
            <a:r>
              <a:rPr lang="ru-RU" sz="2800" b="1" dirty="0">
                <a:latin typeface="Palatino Linotype" panose="02040502050505030304" pitchFamily="18" charset="0"/>
              </a:rPr>
              <a:t>гастроентеритиса</a:t>
            </a:r>
            <a:r>
              <a:rPr lang="sr-Latn-RS" sz="2800" b="1" dirty="0">
                <a:latin typeface="Palatino Linotype" panose="02040502050505030304" pitchFamily="18" charset="0"/>
              </a:rPr>
              <a:t> </a:t>
            </a:r>
            <a:r>
              <a:rPr lang="ru-RU" sz="2800" b="1" dirty="0">
                <a:latin typeface="Palatino Linotype" panose="02040502050505030304" pitchFamily="18" charset="0"/>
              </a:rPr>
              <a:t>и</a:t>
            </a:r>
            <a:r>
              <a:rPr lang="sr-Latn-RS" sz="2800" b="1" dirty="0">
                <a:latin typeface="Palatino Linotype" panose="02040502050505030304" pitchFamily="18" charset="0"/>
              </a:rPr>
              <a:t> </a:t>
            </a:r>
            <a:r>
              <a:rPr lang="sr-Cyrl-RS" sz="2800" b="1" dirty="0">
                <a:latin typeface="Palatino Linotype" panose="02040502050505030304" pitchFamily="18" charset="0"/>
              </a:rPr>
              <a:t>т</a:t>
            </a:r>
            <a:r>
              <a:rPr lang="ru-RU" sz="2800" b="1" dirty="0">
                <a:latin typeface="Palatino Linotype" panose="02040502050505030304" pitchFamily="18" charset="0"/>
              </a:rPr>
              <a:t>ифусне грознице </a:t>
            </a:r>
            <a:endParaRPr lang="en-US" sz="2800" b="1" dirty="0"/>
          </a:p>
        </p:txBody>
      </p:sp>
      <p:pic>
        <p:nvPicPr>
          <p:cNvPr id="4" name="Picture 2" descr="yellow_salmonell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515171" y="1856096"/>
            <a:ext cx="4308711" cy="32806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361488" cy="887103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Palatino Linotype" panose="02040502050505030304" pitchFamily="18" charset="0"/>
              </a:rPr>
              <a:t>Опште карактеристике узрочника </a:t>
            </a:r>
            <a:endParaRPr lang="en-US" sz="2800" dirty="0"/>
          </a:p>
        </p:txBody>
      </p:sp>
      <p:pic>
        <p:nvPicPr>
          <p:cNvPr id="46082" name="Picture 2" descr="Резултат слика за Salmonella serotype antig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6025" y="709683"/>
            <a:ext cx="3523507" cy="3207224"/>
          </a:xfrm>
          <a:prstGeom prst="rect">
            <a:avLst/>
          </a:prstGeom>
          <a:noFill/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627797" y="3875965"/>
            <a:ext cx="8243248" cy="186974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3">
                <a:lumMod val="75000"/>
              </a:schemeClr>
            </a:solidFill>
            <a:prstDash val="sysDot"/>
          </a:ln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Род </a:t>
            </a: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Salmonella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 је огроман и обухвата више од 2.600 различитих серолошких типова или варијетета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Главни антигени салмонеле, који се користе за разликовање серотипова су: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соматски (О), флагеларни (Н), и капсуларни полисахаридни (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Vi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)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alatino Linotype" panose="02040502050505030304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Огромна разноликост рода потиче од способности </a:t>
            </a:r>
            <a:r>
              <a:rPr kumimoji="0" lang="ru-RU" sz="20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Salmonella-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е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 да мења своје антигене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04716" y="5781343"/>
            <a:ext cx="89529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Palatino Linotype" pitchFamily="18" charset="0"/>
              </a:rPr>
              <a:t>Већина хуманих патогена су груписани у оквиру врсте </a:t>
            </a:r>
          </a:p>
          <a:p>
            <a:pPr algn="ctr"/>
            <a:r>
              <a:rPr lang="ru-RU" sz="2400" b="1" i="1" dirty="0">
                <a:solidFill>
                  <a:srgbClr val="C00000"/>
                </a:solidFill>
                <a:latin typeface="Palatino Linotype" pitchFamily="18" charset="0"/>
              </a:rPr>
              <a:t>S. enterica</a:t>
            </a:r>
            <a:r>
              <a:rPr lang="ru-RU" sz="2400" b="1" dirty="0">
                <a:solidFill>
                  <a:srgbClr val="C00000"/>
                </a:solidFill>
                <a:latin typeface="Palatino Linotype" pitchFamily="18" charset="0"/>
              </a:rPr>
              <a:t> подврсте </a:t>
            </a:r>
            <a:r>
              <a:rPr lang="ru-RU" sz="2400" b="1" i="1" dirty="0">
                <a:solidFill>
                  <a:srgbClr val="C00000"/>
                </a:solidFill>
                <a:latin typeface="Palatino Linotype" pitchFamily="18" charset="0"/>
              </a:rPr>
              <a:t>enterica</a:t>
            </a:r>
            <a:endParaRPr lang="en-US" sz="2400" b="1" dirty="0">
              <a:solidFill>
                <a:srgbClr val="C00000"/>
              </a:solidFill>
              <a:latin typeface="Palatino Linotype" pitchFamily="18" charset="0"/>
            </a:endParaRPr>
          </a:p>
        </p:txBody>
      </p:sp>
      <p:pic>
        <p:nvPicPr>
          <p:cNvPr id="11" name="Picture 2" descr="Salmonellosis "/>
          <p:cNvPicPr>
            <a:picLocks noChangeAspect="1" noChangeArrowheads="1"/>
          </p:cNvPicPr>
          <p:nvPr/>
        </p:nvPicPr>
        <p:blipFill>
          <a:blip r:embed="rId3" cstate="print"/>
          <a:srcRect r="34512" b="37430"/>
          <a:stretch>
            <a:fillRect/>
          </a:stretch>
        </p:blipFill>
        <p:spPr bwMode="auto">
          <a:xfrm>
            <a:off x="0" y="900751"/>
            <a:ext cx="3712191" cy="28547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34376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8491" y="191069"/>
            <a:ext cx="8775510" cy="287967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i="0" u="none" strike="noStrike" baseline="0" dirty="0">
                <a:latin typeface="Palatino Linotype" panose="02040502050505030304" pitchFamily="18" charset="0"/>
              </a:rPr>
              <a:t>Салмонеле узрокују: </a:t>
            </a:r>
          </a:p>
          <a:p>
            <a:pPr>
              <a:buNone/>
            </a:pPr>
            <a:endParaRPr lang="ru-RU" sz="2000" dirty="0">
              <a:latin typeface="Palatino Linotype" panose="02040502050505030304" pitchFamily="18" charset="0"/>
            </a:endParaRPr>
          </a:p>
          <a:p>
            <a:pPr>
              <a:buNone/>
            </a:pPr>
            <a:r>
              <a:rPr lang="ru-RU" sz="2200" b="1" dirty="0">
                <a:solidFill>
                  <a:srgbClr val="0000FF"/>
                </a:solidFill>
                <a:latin typeface="Palatino Linotype" panose="02040502050505030304" pitchFamily="18" charset="0"/>
              </a:rPr>
              <a:t>г</a:t>
            </a:r>
            <a:r>
              <a:rPr lang="ru-RU" sz="2200" b="1" i="0" u="none" strike="noStrike" baseline="0" dirty="0">
                <a:solidFill>
                  <a:srgbClr val="0000FF"/>
                </a:solidFill>
                <a:latin typeface="Palatino Linotype" panose="02040502050505030304" pitchFamily="18" charset="0"/>
              </a:rPr>
              <a:t>астроентеритис</a:t>
            </a:r>
            <a:r>
              <a:rPr lang="ru-RU" sz="2200" b="0" i="0" u="none" strike="noStrike" baseline="0" dirty="0">
                <a:solidFill>
                  <a:srgbClr val="0000FF"/>
                </a:solidFill>
                <a:latin typeface="Palatino Linotype" panose="02040502050505030304" pitchFamily="18" charset="0"/>
              </a:rPr>
              <a:t>: </a:t>
            </a:r>
            <a:r>
              <a:rPr lang="ru-RU" sz="2200" b="0" i="0" u="none" strike="noStrike" baseline="0" dirty="0">
                <a:latin typeface="Palatino Linotype" panose="02040502050505030304" pitchFamily="18" charset="0"/>
              </a:rPr>
              <a:t>углавном </a:t>
            </a:r>
            <a:r>
              <a:rPr lang="ru-RU" sz="2200" b="1" i="1" u="none" strike="noStrike" baseline="0" dirty="0">
                <a:solidFill>
                  <a:srgbClr val="C00000"/>
                </a:solidFill>
                <a:latin typeface="Palatino Linotype" panose="02040502050505030304" pitchFamily="18" charset="0"/>
              </a:rPr>
              <a:t>S. enterica </a:t>
            </a:r>
            <a:r>
              <a:rPr lang="ru-RU" sz="2200" b="1" i="0" u="none" strike="noStrike" baseline="0" dirty="0">
                <a:solidFill>
                  <a:srgbClr val="C00000"/>
                </a:solidFill>
                <a:latin typeface="Palatino Linotype" panose="02040502050505030304" pitchFamily="18" charset="0"/>
              </a:rPr>
              <a:t>подврста </a:t>
            </a:r>
            <a:r>
              <a:rPr lang="ru-RU" sz="2200" b="1" i="1" u="none" strike="noStrike" baseline="0" dirty="0">
                <a:solidFill>
                  <a:srgbClr val="C00000"/>
                </a:solidFill>
                <a:latin typeface="Palatino Linotype" panose="02040502050505030304" pitchFamily="18" charset="0"/>
              </a:rPr>
              <a:t>enterica</a:t>
            </a:r>
            <a:endParaRPr lang="ru-RU" sz="2200" i="1" dirty="0">
              <a:latin typeface="Palatino Linotype" panose="02040502050505030304" pitchFamily="18" charset="0"/>
            </a:endParaRPr>
          </a:p>
          <a:p>
            <a:pPr marL="2511425" indent="-2511425">
              <a:buNone/>
            </a:pPr>
            <a:endParaRPr lang="ru-RU" sz="1000" b="1" dirty="0">
              <a:latin typeface="Palatino Linotype" panose="02040502050505030304" pitchFamily="18" charset="0"/>
            </a:endParaRPr>
          </a:p>
          <a:p>
            <a:pPr marL="2784475" indent="-2784475">
              <a:buNone/>
            </a:pPr>
            <a:r>
              <a:rPr lang="ru-RU" sz="2200" b="1" dirty="0">
                <a:solidFill>
                  <a:srgbClr val="0000FF"/>
                </a:solidFill>
                <a:latin typeface="Palatino Linotype" panose="02040502050505030304" pitchFamily="18" charset="0"/>
              </a:rPr>
              <a:t>тифусну грозницу</a:t>
            </a:r>
            <a:r>
              <a:rPr lang="ru-RU" sz="2200" dirty="0">
                <a:solidFill>
                  <a:srgbClr val="0000FF"/>
                </a:solidFill>
                <a:latin typeface="Palatino Linotype" panose="02040502050505030304" pitchFamily="18" charset="0"/>
              </a:rPr>
              <a:t>: </a:t>
            </a:r>
            <a:r>
              <a:rPr lang="ru-RU" sz="2200" dirty="0">
                <a:latin typeface="Palatino Linotype" panose="02040502050505030304" pitchFamily="18" charset="0"/>
              </a:rPr>
              <a:t>углавном </a:t>
            </a:r>
            <a:r>
              <a:rPr lang="ru-RU" sz="22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S. typhi </a:t>
            </a:r>
            <a:r>
              <a:rPr lang="ru-RU" sz="2200" dirty="0">
                <a:latin typeface="Palatino Linotype" panose="02040502050505030304" pitchFamily="18" charset="0"/>
              </a:rPr>
              <a:t>и</a:t>
            </a:r>
            <a:r>
              <a:rPr lang="ru-RU" sz="2200" i="1" dirty="0">
                <a:latin typeface="Palatino Linotype" panose="02040502050505030304" pitchFamily="18" charset="0"/>
              </a:rPr>
              <a:t> </a:t>
            </a:r>
            <a:r>
              <a:rPr lang="ru-RU" sz="22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S. </a:t>
            </a:r>
            <a:r>
              <a:rPr lang="en-US" sz="22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p</a:t>
            </a:r>
            <a:r>
              <a:rPr lang="ru-RU" sz="22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aratyphi </a:t>
            </a:r>
            <a:r>
              <a:rPr lang="ru-RU" sz="2200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A </a:t>
            </a:r>
            <a:r>
              <a:rPr lang="ru-RU" sz="2200" dirty="0">
                <a:latin typeface="Palatino Linotype" panose="02040502050505030304" pitchFamily="18" charset="0"/>
              </a:rPr>
              <a:t>и </a:t>
            </a:r>
            <a:r>
              <a:rPr lang="ru-RU" sz="2200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B</a:t>
            </a:r>
            <a:r>
              <a:rPr lang="ru-RU" sz="2200" dirty="0">
                <a:latin typeface="Palatino Linotype" panose="02040502050505030304" pitchFamily="18" charset="0"/>
              </a:rPr>
              <a:t>  </a:t>
            </a:r>
            <a:r>
              <a:rPr lang="sr-Cyrl-RS" sz="2200" dirty="0">
                <a:latin typeface="Palatino Linotype" panose="02040502050505030304" pitchFamily="18" charset="0"/>
              </a:rPr>
              <a:t>(инфицирају само људе)</a:t>
            </a:r>
          </a:p>
          <a:p>
            <a:pPr marL="95250" indent="-95250">
              <a:buNone/>
            </a:pPr>
            <a:endParaRPr lang="sr-Cyrl-RS" sz="2000" b="1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endParaRPr lang="sr-Cyrl-RS" sz="2000" b="1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endParaRPr lang="sr-Cyrl-RS" sz="2000" b="1" dirty="0">
              <a:latin typeface="Palatino Linotype" panose="02040502050505030304" pitchFamily="18" charset="0"/>
            </a:endParaRPr>
          </a:p>
          <a:p>
            <a:pPr marL="0" indent="0" algn="r">
              <a:buNone/>
            </a:pPr>
            <a:endParaRPr lang="sr-Cyrl-RS" sz="1900" dirty="0">
              <a:latin typeface="Palatino Linotype" panose="02040502050505030304" pitchFamily="18" charset="0"/>
            </a:endParaRPr>
          </a:p>
          <a:p>
            <a:endParaRPr lang="en-US" dirty="0"/>
          </a:p>
        </p:txBody>
      </p:sp>
      <p:pic>
        <p:nvPicPr>
          <p:cNvPr id="10" name="Picture 2" descr="C:\Users\Ivan Jovanovic\Desktop\Mary_Mallon_in_hospit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94582" y="2402005"/>
            <a:ext cx="4626590" cy="2923075"/>
          </a:xfrm>
          <a:prstGeom prst="rect">
            <a:avLst/>
          </a:prstGeom>
          <a:noFill/>
        </p:spPr>
      </p:pic>
      <p:sp>
        <p:nvSpPr>
          <p:cNvPr id="11" name="Rectangle 10"/>
          <p:cNvSpPr/>
          <p:nvPr/>
        </p:nvSpPr>
        <p:spPr>
          <a:xfrm>
            <a:off x="232011" y="5380672"/>
            <a:ext cx="888469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b="1" u="sng" dirty="0">
                <a:latin typeface="Palatino Linotype" panose="02040502050505030304" pitchFamily="18" charset="0"/>
              </a:rPr>
              <a:t>Остале инфекције  </a:t>
            </a:r>
            <a:r>
              <a:rPr lang="sr-Cyrl-RS" dirty="0">
                <a:latin typeface="Palatino Linotype" panose="02040502050505030304" pitchFamily="18" charset="0"/>
              </a:rPr>
              <a:t>изазиване салмонелама су: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b="1" dirty="0">
                <a:latin typeface="Palatino Linotype" panose="02040502050505030304" pitchFamily="18" charset="0"/>
              </a:rPr>
              <a:t>фокална инфекција васкуларног ендотела</a:t>
            </a:r>
            <a:r>
              <a:rPr lang="sr-Cyrl-RS" dirty="0">
                <a:latin typeface="Palatino Linotype" panose="02040502050505030304" pitchFamily="18" charset="0"/>
              </a:rPr>
              <a:t>: изазивачи </a:t>
            </a:r>
            <a:r>
              <a:rPr lang="ru-RU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S. </a:t>
            </a:r>
            <a:r>
              <a:rPr lang="en-US" b="1" i="1" dirty="0" err="1">
                <a:solidFill>
                  <a:srgbClr val="C00000"/>
                </a:solidFill>
                <a:latin typeface="Palatino Linotype" panose="02040502050505030304" pitchFamily="18" charset="0"/>
              </a:rPr>
              <a:t>choleraesuis</a:t>
            </a:r>
            <a:r>
              <a:rPr lang="en-US" i="1" dirty="0">
                <a:latin typeface="Palatino Linotype" panose="02040502050505030304" pitchFamily="18" charset="0"/>
              </a:rPr>
              <a:t> </a:t>
            </a:r>
            <a:r>
              <a:rPr lang="sr-Cyrl-RS" dirty="0">
                <a:latin typeface="Palatino Linotype" panose="02040502050505030304" pitchFamily="18" charset="0"/>
              </a:rPr>
              <a:t>и</a:t>
            </a:r>
            <a:r>
              <a:rPr lang="sr-Cyrl-RS" i="1" dirty="0">
                <a:latin typeface="Palatino Linotype" panose="02040502050505030304" pitchFamily="18" charset="0"/>
              </a:rPr>
              <a:t> </a:t>
            </a:r>
            <a:r>
              <a:rPr lang="ru-RU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S. </a:t>
            </a:r>
            <a:r>
              <a:rPr lang="en-US" b="1" i="1" dirty="0" err="1">
                <a:solidFill>
                  <a:srgbClr val="C00000"/>
                </a:solidFill>
                <a:latin typeface="Palatino Linotype" panose="02040502050505030304" pitchFamily="18" charset="0"/>
              </a:rPr>
              <a:t>typhimurium</a:t>
            </a:r>
            <a:endParaRPr lang="en-US" b="1" dirty="0">
              <a:solidFill>
                <a:srgbClr val="C00000"/>
              </a:solidFill>
              <a:latin typeface="Palatino Linotype" panose="0204050205050503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b="1" dirty="0">
                <a:latin typeface="Palatino Linotype" panose="02040502050505030304" pitchFamily="18" charset="0"/>
              </a:rPr>
              <a:t>инфекција неких система органа</a:t>
            </a:r>
            <a:r>
              <a:rPr lang="sr-Cyrl-RS" dirty="0">
                <a:latin typeface="Palatino Linotype" panose="02040502050505030304" pitchFamily="18" charset="0"/>
              </a:rPr>
              <a:t>: остеомијелитис код пацијената са анемијом српастих ћелија, најчешће изазван </a:t>
            </a:r>
            <a:r>
              <a:rPr lang="en-US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S. </a:t>
            </a:r>
            <a:r>
              <a:rPr lang="en-US" b="1" i="1" dirty="0" err="1">
                <a:solidFill>
                  <a:srgbClr val="C00000"/>
                </a:solidFill>
                <a:latin typeface="Palatino Linotype" panose="02040502050505030304" pitchFamily="18" charset="0"/>
              </a:rPr>
              <a:t>typhimurium</a:t>
            </a:r>
            <a:endParaRPr lang="en-US" b="1" dirty="0">
              <a:solidFill>
                <a:srgbClr val="C00000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55148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"/>
            <a:ext cx="9361488" cy="805216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3200" b="1" i="0" u="none" strike="noStrike" baseline="0" dirty="0">
                <a:latin typeface="Palatino Linotype" panose="02040502050505030304" pitchFamily="18" charset="0"/>
              </a:rPr>
              <a:t>Епидемиологија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4842" y="955344"/>
            <a:ext cx="8679976" cy="2292823"/>
          </a:xfrm>
          <a:ln w="28575">
            <a:solidFill>
              <a:schemeClr val="accent3">
                <a:lumMod val="60000"/>
                <a:lumOff val="40000"/>
              </a:schemeClr>
            </a:solidFill>
            <a:prstDash val="sysDot"/>
          </a:ln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sr-Cyrl-RS" sz="2000" dirty="0">
                <a:latin typeface="Palatino Linotype" pitchFamily="18" charset="0"/>
              </a:rPr>
              <a:t>Салмонеле су </a:t>
            </a:r>
            <a:r>
              <a:rPr lang="ru-RU" sz="2000" b="1" i="0" u="none" strike="noStrike" baseline="0" dirty="0">
                <a:latin typeface="Palatino Linotype" panose="02040502050505030304" pitchFamily="18" charset="0"/>
              </a:rPr>
              <a:t>чести становници физиолошке флоре многих животиња</a:t>
            </a:r>
            <a:r>
              <a:rPr lang="ru-RU" sz="2000" b="0" i="0" u="none" strike="noStrike" baseline="0" dirty="0">
                <a:latin typeface="Palatino Linotype" panose="02040502050505030304" pitchFamily="18" charset="0"/>
              </a:rPr>
              <a:t>, укључујући пилиће, говеда и гмизавце (нпр. корњаче)</a:t>
            </a:r>
          </a:p>
          <a:p>
            <a:pPr marL="0" indent="0">
              <a:buNone/>
            </a:pPr>
            <a:r>
              <a:rPr lang="sr-Cyrl-RS" sz="2000" dirty="0">
                <a:latin typeface="Palatino Linotype" panose="02040502050505030304" pitchFamily="18" charset="0"/>
              </a:rPr>
              <a:t>Водећи узрочници алиментарних цревних инфекција</a:t>
            </a:r>
            <a:endParaRPr lang="ru-RU" sz="2000" b="0" i="1" u="none" strike="noStrike" baseline="0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r>
              <a:rPr lang="ru-RU" sz="2000" b="0" i="0" u="none" strike="noStrike" baseline="0" dirty="0">
                <a:latin typeface="Palatino Linotype" panose="02040502050505030304" pitchFamily="18" charset="0"/>
              </a:rPr>
              <a:t>Епидемије су најчешће у летњим месецима, а често су у вези са уношењем контаминираних јаја,</a:t>
            </a:r>
            <a:r>
              <a:rPr lang="ru-RU" sz="2000" b="0" i="0" u="none" strike="noStrike" dirty="0">
                <a:latin typeface="Palatino Linotype" panose="02040502050505030304" pitchFamily="18" charset="0"/>
              </a:rPr>
              <a:t> </a:t>
            </a:r>
            <a:r>
              <a:rPr lang="ru-RU" sz="2000" b="0" i="0" u="none" strike="noStrike" baseline="0" dirty="0">
                <a:latin typeface="Palatino Linotype" panose="02040502050505030304" pitchFamily="18" charset="0"/>
              </a:rPr>
              <a:t>пилећих </a:t>
            </a:r>
            <a:r>
              <a:rPr lang="ru-RU" sz="2000" dirty="0">
                <a:latin typeface="Palatino Linotype" panose="02040502050505030304" pitchFamily="18" charset="0"/>
              </a:rPr>
              <a:t>салата и млечних производа</a:t>
            </a:r>
            <a:endParaRPr lang="ru-RU" sz="2000" b="0" i="0" u="none" strike="noStrike" baseline="0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r>
              <a:rPr lang="ru-RU" sz="2000" b="1" i="0" u="none" strike="noStrike" baseline="0" dirty="0">
                <a:latin typeface="Palatino Linotype" panose="02040502050505030304" pitchFamily="18" charset="0"/>
              </a:rPr>
              <a:t>Људи преносе тифусну грозницу </a:t>
            </a:r>
            <a:r>
              <a:rPr lang="ru-RU" sz="2000" b="0" i="0" u="none" strike="noStrike" baseline="0" dirty="0">
                <a:latin typeface="Palatino Linotype" panose="02040502050505030304" pitchFamily="18" charset="0"/>
              </a:rPr>
              <a:t>иако начин преношења често укључује контаминирану воду или храну</a:t>
            </a:r>
          </a:p>
          <a:p>
            <a:pPr marL="0" indent="0">
              <a:buNone/>
            </a:pPr>
            <a:r>
              <a:rPr lang="sr-Cyrl-RS" sz="2400" b="1" u="sng" dirty="0"/>
              <a:t>Клицоноштво</a:t>
            </a:r>
            <a:endParaRPr lang="en-US" sz="2400" b="1" u="sng" dirty="0"/>
          </a:p>
        </p:txBody>
      </p:sp>
      <p:pic>
        <p:nvPicPr>
          <p:cNvPr id="45058" name="Picture 2" descr="Резултат слика за Salmonellosis"/>
          <p:cNvPicPr>
            <a:picLocks noChangeAspect="1" noChangeArrowheads="1"/>
          </p:cNvPicPr>
          <p:nvPr/>
        </p:nvPicPr>
        <p:blipFill>
          <a:blip r:embed="rId2" cstate="print"/>
          <a:srcRect l="9251" t="8780" r="6671" b="15535"/>
          <a:stretch>
            <a:fillRect/>
          </a:stretch>
        </p:blipFill>
        <p:spPr bwMode="auto">
          <a:xfrm>
            <a:off x="423080" y="3350525"/>
            <a:ext cx="2634017" cy="3336878"/>
          </a:xfrm>
          <a:prstGeom prst="rect">
            <a:avLst/>
          </a:prstGeom>
          <a:noFill/>
        </p:spPr>
      </p:pic>
      <p:pic>
        <p:nvPicPr>
          <p:cNvPr id="9" name="Picture 2" descr="C:\Users\Ivan Jovanovic\Desktop\250px-Typhoid_carrier_polluting_food_-_a_post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1942" y="3323230"/>
            <a:ext cx="2742324" cy="3330054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96334" y="3343701"/>
            <a:ext cx="2415653" cy="3309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7262493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361488" cy="900751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sr-Cyrl-RS" sz="2800" b="1" i="0" u="none" strike="noStrike" baseline="0" dirty="0">
                <a:latin typeface="Palatino Linotype" panose="02040502050505030304" pitchFamily="18" charset="0"/>
              </a:rPr>
              <a:t>Улазак у организам домаћина </a:t>
            </a:r>
            <a:endParaRPr lang="en-US" sz="2800" dirty="0"/>
          </a:p>
        </p:txBody>
      </p:sp>
      <p:sp>
        <p:nvSpPr>
          <p:cNvPr id="7" name="Rectangle 6"/>
          <p:cNvSpPr/>
          <p:nvPr/>
        </p:nvSpPr>
        <p:spPr>
          <a:xfrm>
            <a:off x="4039736" y="1003572"/>
            <a:ext cx="4913195" cy="563231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sr-Cyrl-RS" sz="2000" b="1" dirty="0">
                <a:solidFill>
                  <a:srgbClr val="C00000"/>
                </a:solidFill>
                <a:latin typeface="Palatino Linotype" pitchFamily="18" charset="0"/>
              </a:rPr>
              <a:t>Салмонеле</a:t>
            </a:r>
            <a:r>
              <a:rPr lang="sr-Cyrl-RS" sz="2000" b="1" i="1" dirty="0">
                <a:solidFill>
                  <a:srgbClr val="C00000"/>
                </a:solidFill>
                <a:latin typeface="Palatino Linotype" pitchFamily="18" charset="0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су осетљивије на киселину желуца </a:t>
            </a:r>
            <a:r>
              <a:rPr lang="ru-RU" sz="2000" dirty="0">
                <a:latin typeface="Palatino Linotype" panose="02040502050505030304" pitchFamily="18" charset="0"/>
              </a:rPr>
              <a:t>у односу на шигеле</a:t>
            </a:r>
          </a:p>
          <a:p>
            <a:pPr algn="r"/>
            <a:endParaRPr lang="ru-RU" sz="2000" dirty="0">
              <a:latin typeface="Palatino Linotype" panose="02040502050505030304" pitchFamily="18" charset="0"/>
            </a:endParaRPr>
          </a:p>
          <a:p>
            <a:pPr algn="r"/>
            <a:r>
              <a:rPr lang="ru-RU" sz="2000" dirty="0">
                <a:latin typeface="Palatino Linotype" panose="02040502050505030304" pitchFamily="18" charset="0"/>
              </a:rPr>
              <a:t>Релативно </a:t>
            </a:r>
            <a:r>
              <a:rPr lang="ru-RU" sz="2000" b="1" u="sng" dirty="0">
                <a:latin typeface="Palatino Linotype" panose="02040502050505030304" pitchFamily="18" charset="0"/>
              </a:rPr>
              <a:t>велики инокулум</a:t>
            </a:r>
            <a:r>
              <a:rPr lang="sr-Latn-RS" sz="2000" b="1" u="sng" dirty="0">
                <a:latin typeface="Palatino Linotype" panose="02040502050505030304" pitchFamily="18" charset="0"/>
              </a:rPr>
              <a:t> </a:t>
            </a:r>
            <a:r>
              <a:rPr lang="ru-RU" sz="2000" dirty="0">
                <a:latin typeface="Palatino Linotype" panose="02040502050505030304" pitchFamily="18" charset="0"/>
              </a:rPr>
              <a:t>(10 до 100 милиона бактерија) </a:t>
            </a:r>
          </a:p>
          <a:p>
            <a:pPr algn="r">
              <a:buNone/>
            </a:pPr>
            <a:endParaRPr lang="sr-Cyrl-RS" sz="2000" dirty="0">
              <a:latin typeface="Palatino Linotype" panose="02040502050505030304" pitchFamily="18" charset="0"/>
            </a:endParaRPr>
          </a:p>
          <a:p>
            <a:pPr algn="r">
              <a:buNone/>
            </a:pPr>
            <a:r>
              <a:rPr lang="sr-Cyrl-RS" sz="2000" dirty="0">
                <a:latin typeface="Palatino Linotype" panose="02040502050505030304" pitchFamily="18" charset="0"/>
              </a:rPr>
              <a:t>Подложни обољевању од салмонелозе су појединци који секретују мало или нимало желудачне киселине (са </a:t>
            </a:r>
            <a:r>
              <a:rPr lang="sr-Cyrl-RS" sz="2000" b="1" dirty="0">
                <a:latin typeface="Palatino Linotype" panose="02040502050505030304" pitchFamily="18" charset="0"/>
              </a:rPr>
              <a:t>хипохлорхидријом или ахлорхидријом)</a:t>
            </a:r>
          </a:p>
          <a:p>
            <a:pPr algn="r">
              <a:buNone/>
            </a:pPr>
            <a:endParaRPr lang="sr-Cyrl-RS" sz="2000" b="1" dirty="0">
              <a:latin typeface="Palatino Linotype" panose="02040502050505030304" pitchFamily="18" charset="0"/>
            </a:endParaRPr>
          </a:p>
          <a:p>
            <a:pPr algn="r">
              <a:buNone/>
            </a:pPr>
            <a:endParaRPr lang="sr-Cyrl-RS" sz="2000" b="1" dirty="0">
              <a:latin typeface="Palatino Linotype" panose="02040502050505030304" pitchFamily="18" charset="0"/>
            </a:endParaRPr>
          </a:p>
          <a:p>
            <a:pPr algn="r"/>
            <a:r>
              <a:rPr lang="ru-RU" sz="2000" dirty="0">
                <a:latin typeface="Palatino Linotype" panose="02040502050505030304" pitchFamily="18" charset="0"/>
              </a:rPr>
              <a:t>Бактерије које су преживеле пролазак кроз желудац, настављају свој пут кроз танко црево, све до </a:t>
            </a:r>
            <a:r>
              <a:rPr lang="ru-RU" sz="2000" b="1" dirty="0">
                <a:latin typeface="Palatino Linotype" panose="02040502050505030304" pitchFamily="18" charset="0"/>
              </a:rPr>
              <a:t>дисталног илеума и дебелог црева...</a:t>
            </a:r>
            <a:endParaRPr lang="ru-RU" sz="2000" dirty="0">
              <a:latin typeface="Palatino Linotype" panose="02040502050505030304" pitchFamily="18" charset="0"/>
            </a:endParaRPr>
          </a:p>
          <a:p>
            <a:pPr algn="r">
              <a:buNone/>
            </a:pPr>
            <a:r>
              <a:rPr lang="sr-Cyrl-RS" sz="2000" b="1" dirty="0">
                <a:latin typeface="Palatino Linotype" panose="02040502050505030304" pitchFamily="18" charset="0"/>
              </a:rPr>
              <a:t> </a:t>
            </a:r>
            <a:endParaRPr lang="sr-Cyrl-RS" sz="2000" dirty="0">
              <a:latin typeface="Palatino Linotype" panose="02040502050505030304" pitchFamily="18" charset="0"/>
            </a:endParaRPr>
          </a:p>
        </p:txBody>
      </p:sp>
      <p:pic>
        <p:nvPicPr>
          <p:cNvPr id="40963" name="Picture 3" descr="Salmonella spp infection scheme"/>
          <p:cNvPicPr>
            <a:picLocks noChangeAspect="1" noChangeArrowheads="1"/>
          </p:cNvPicPr>
          <p:nvPr/>
        </p:nvPicPr>
        <p:blipFill>
          <a:blip r:embed="rId2" cstate="print"/>
          <a:srcRect r="66576" b="7156"/>
          <a:stretch>
            <a:fillRect/>
          </a:stretch>
        </p:blipFill>
        <p:spPr bwMode="auto">
          <a:xfrm>
            <a:off x="0" y="1140726"/>
            <a:ext cx="3502025" cy="51645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4033941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1"/>
          <p:cNvPicPr>
            <a:picLocks noChangeAspect="1" noChangeArrowheads="1"/>
          </p:cNvPicPr>
          <p:nvPr/>
        </p:nvPicPr>
        <p:blipFill>
          <a:blip r:embed="rId2" cstate="print"/>
          <a:srcRect l="12753"/>
          <a:stretch>
            <a:fillRect/>
          </a:stretch>
        </p:blipFill>
        <p:spPr bwMode="auto">
          <a:xfrm>
            <a:off x="2796915" y="3111690"/>
            <a:ext cx="3753134" cy="3746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204716" y="204716"/>
            <a:ext cx="885739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000" dirty="0">
                <a:latin typeface="Palatino Linotype" panose="02040502050505030304" pitchFamily="18" charset="0"/>
              </a:rPr>
              <a:t>... Бактерије могу да уђу у </a:t>
            </a:r>
            <a:r>
              <a:rPr lang="ru-RU" sz="2000" b="1" dirty="0">
                <a:latin typeface="Palatino Linotype" panose="02040502050505030304" pitchFamily="18" charset="0"/>
              </a:rPr>
              <a:t>М ћелија </a:t>
            </a:r>
            <a:r>
              <a:rPr lang="ru-RU" sz="2000" dirty="0">
                <a:latin typeface="Palatino Linotype" panose="02040502050505030304" pitchFamily="18" charset="0"/>
              </a:rPr>
              <a:t>или </a:t>
            </a:r>
            <a:r>
              <a:rPr lang="ru-RU" sz="2000" b="1" dirty="0">
                <a:latin typeface="Palatino Linotype" panose="02040502050505030304" pitchFamily="18" charset="0"/>
              </a:rPr>
              <a:t>преко апикалне мембране епителних ћелија </a:t>
            </a:r>
            <a:r>
              <a:rPr lang="ru-RU" sz="2000" dirty="0">
                <a:latin typeface="Palatino Linotype" panose="02040502050505030304" pitchFamily="18" charset="0"/>
              </a:rPr>
              <a:t>црева...</a:t>
            </a:r>
          </a:p>
          <a:p>
            <a:pPr>
              <a:buNone/>
            </a:pPr>
            <a:endParaRPr lang="sr-Cyrl-RS" sz="2000" dirty="0">
              <a:latin typeface="Palatino Linotype" panose="02040502050505030304" pitchFamily="18" charset="0"/>
            </a:endParaRPr>
          </a:p>
          <a:p>
            <a:pPr>
              <a:buNone/>
            </a:pPr>
            <a:endParaRPr lang="sr-Cyrl-RS" sz="2000" dirty="0">
              <a:latin typeface="Palatino Linotype" panose="02040502050505030304" pitchFamily="18" charset="0"/>
            </a:endParaRPr>
          </a:p>
          <a:p>
            <a:pPr algn="r">
              <a:buNone/>
            </a:pPr>
            <a:r>
              <a:rPr lang="sr-Cyrl-RS" sz="2000" dirty="0">
                <a:latin typeface="Palatino Linotype" panose="02040502050505030304" pitchFamily="18" charset="0"/>
              </a:rPr>
              <a:t>...Контакт салмонела са ћелијама изазива набирање</a:t>
            </a:r>
          </a:p>
          <a:p>
            <a:pPr algn="r">
              <a:buNone/>
            </a:pPr>
            <a:r>
              <a:rPr lang="sr-Cyrl-RS" sz="2000" dirty="0">
                <a:latin typeface="Palatino Linotype" panose="02040502050505030304" pitchFamily="18" charset="0"/>
              </a:rPr>
              <a:t> ћелијске мембране (енгл. "</a:t>
            </a:r>
            <a:r>
              <a:rPr lang="en-US" sz="2000" b="1" i="1" dirty="0">
                <a:latin typeface="Palatino Linotype" panose="02040502050505030304" pitchFamily="18" charset="0"/>
              </a:rPr>
              <a:t>ruffling</a:t>
            </a:r>
            <a:r>
              <a:rPr lang="en-US" sz="2000" dirty="0">
                <a:latin typeface="Palatino Linotype" panose="02040502050505030304" pitchFamily="18" charset="0"/>
              </a:rPr>
              <a:t>")</a:t>
            </a:r>
            <a:r>
              <a:rPr lang="sr-Cyrl-RS" sz="2000" dirty="0">
                <a:latin typeface="Palatino Linotype" panose="02040502050505030304" pitchFamily="18" charset="0"/>
              </a:rPr>
              <a:t>.</a:t>
            </a:r>
            <a:r>
              <a:rPr lang="en-US" sz="2000" dirty="0">
                <a:latin typeface="Palatino Linotype" panose="02040502050505030304" pitchFamily="18" charset="0"/>
              </a:rPr>
              <a:t> </a:t>
            </a:r>
            <a:r>
              <a:rPr lang="sr-Cyrl-RS" sz="2000" dirty="0">
                <a:latin typeface="Palatino Linotype" panose="02040502050505030304" pitchFamily="18" charset="0"/>
              </a:rPr>
              <a:t>Видљиво реаранжирање цитоскелета омогућује улазак бактерија </a:t>
            </a:r>
          </a:p>
          <a:p>
            <a:pPr algn="r">
              <a:buNone/>
            </a:pPr>
            <a:r>
              <a:rPr lang="sr-Cyrl-RS" sz="2000" dirty="0">
                <a:latin typeface="Palatino Linotype" panose="02040502050505030304" pitchFamily="18" charset="0"/>
              </a:rPr>
              <a:t>унутар фагоцитне везикуле, </a:t>
            </a:r>
          </a:p>
          <a:p>
            <a:pPr algn="r">
              <a:buNone/>
            </a:pPr>
            <a:r>
              <a:rPr lang="sr-Cyrl-RS" sz="2000" dirty="0">
                <a:latin typeface="Palatino Linotype" panose="02040502050505030304" pitchFamily="18" charset="0"/>
              </a:rPr>
              <a:t>(</a:t>
            </a:r>
            <a:r>
              <a:rPr lang="sr-Cyrl-RS" sz="2000" b="1" dirty="0">
                <a:latin typeface="Palatino Linotype" panose="02040502050505030304" pitchFamily="18" charset="0"/>
              </a:rPr>
              <a:t>ендоцитоза посредована бактеријама)</a:t>
            </a:r>
            <a:endParaRPr lang="sr-Cyrl-RS" sz="20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033941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0"/>
            <a:ext cx="2129051" cy="1040594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l"/>
            <a:r>
              <a:rPr lang="sr-Cyrl-RS" sz="3200" b="1" i="1" dirty="0">
                <a:solidFill>
                  <a:srgbClr val="000000"/>
                </a:solidFill>
                <a:latin typeface="Palatino Linotype" panose="02040502050505030304" pitchFamily="18" charset="0"/>
              </a:rPr>
              <a:t>.</a:t>
            </a:r>
            <a:r>
              <a:rPr lang="sr-Cyrl-RS" sz="3200" b="1" i="1" u="none" strike="noStrike" baseline="0" dirty="0">
                <a:solidFill>
                  <a:srgbClr val="000000"/>
                </a:solidFill>
                <a:latin typeface="Palatino Linotype" panose="02040502050505030304" pitchFamily="18" charset="0"/>
              </a:rPr>
              <a:t>..</a:t>
            </a:r>
            <a:endParaRPr lang="en-US" sz="32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11942" y="859809"/>
            <a:ext cx="5690240" cy="5759355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sz="2100" b="0" i="0" u="none" strike="noStrike" baseline="0" dirty="0">
                <a:latin typeface="Palatino Linotype" panose="02040502050505030304" pitchFamily="18" charset="0"/>
              </a:rPr>
              <a:t>Салмонеле остају унутар фагоцитних везикула </a:t>
            </a:r>
          </a:p>
          <a:p>
            <a:pPr algn="r">
              <a:buNone/>
            </a:pPr>
            <a:endParaRPr lang="sr-Latn-RS" sz="2000" b="0" i="0" u="none" strike="noStrike" baseline="0" dirty="0">
              <a:latin typeface="Palatino Linotype" panose="02040502050505030304" pitchFamily="18" charset="0"/>
            </a:endParaRPr>
          </a:p>
          <a:p>
            <a:pPr algn="r">
              <a:buNone/>
            </a:pPr>
            <a:r>
              <a:rPr lang="ru-RU" sz="2100" b="0" i="0" u="none" strike="noStrike" baseline="0" dirty="0">
                <a:latin typeface="Palatino Linotype" panose="02040502050505030304" pitchFamily="18" charset="0"/>
              </a:rPr>
              <a:t>Неуобичајено су отпорне на ензиме </a:t>
            </a:r>
            <a:r>
              <a:rPr lang="ru-RU" sz="2100" dirty="0">
                <a:latin typeface="Palatino Linotype" panose="02040502050505030304" pitchFamily="18" charset="0"/>
              </a:rPr>
              <a:t>лизозома и </a:t>
            </a:r>
            <a:r>
              <a:rPr lang="ru-RU" sz="2100" b="0" i="0" u="none" strike="noStrike" baseline="0" dirty="0">
                <a:latin typeface="Palatino Linotype" panose="02040502050505030304" pitchFamily="18" charset="0"/>
              </a:rPr>
              <a:t>на антибактеријске пептиде-</a:t>
            </a:r>
            <a:r>
              <a:rPr lang="ru-RU" sz="2100" b="1" i="0" u="none" strike="noStrike" baseline="0" dirty="0">
                <a:latin typeface="Palatino Linotype" panose="02040502050505030304" pitchFamily="18" charset="0"/>
              </a:rPr>
              <a:t>криптине </a:t>
            </a:r>
            <a:r>
              <a:rPr lang="ru-RU" sz="2100" b="0" i="0" u="none" strike="noStrike" baseline="0" dirty="0">
                <a:latin typeface="Palatino Linotype" panose="02040502050505030304" pitchFamily="18" charset="0"/>
              </a:rPr>
              <a:t>које продукују епителне ћелије црева</a:t>
            </a:r>
          </a:p>
          <a:p>
            <a:pPr algn="r">
              <a:buNone/>
            </a:pPr>
            <a:endParaRPr lang="sr-Latn-RS" sz="2000" b="0" i="0" u="none" strike="noStrike" baseline="0" dirty="0">
              <a:latin typeface="Palatino Linotype" panose="02040502050505030304" pitchFamily="18" charset="0"/>
            </a:endParaRPr>
          </a:p>
          <a:p>
            <a:pPr algn="r">
              <a:buNone/>
            </a:pPr>
            <a:r>
              <a:rPr lang="ru-RU" sz="2100" b="0" i="0" u="none" strike="noStrike" baseline="0" dirty="0">
                <a:latin typeface="Palatino Linotype" panose="02040502050505030304" pitchFamily="18" charset="0"/>
              </a:rPr>
              <a:t>Фагоцитне везикуле унутар којих су бактерије, путују кроз ћелију до базалне мембране одакле бактерије одлазе у ламину проприју </a:t>
            </a:r>
          </a:p>
          <a:p>
            <a:pPr algn="r">
              <a:buNone/>
            </a:pPr>
            <a:endParaRPr lang="sr-Latn-RS" sz="2000" dirty="0">
              <a:latin typeface="Palatino Linotype" pitchFamily="18" charset="0"/>
            </a:endParaRPr>
          </a:p>
          <a:p>
            <a:pPr algn="r">
              <a:buNone/>
            </a:pPr>
            <a:r>
              <a:rPr lang="sr-Cyrl-RS" sz="2100" dirty="0">
                <a:latin typeface="Palatino Linotype" pitchFamily="18" charset="0"/>
              </a:rPr>
              <a:t>Салмонеле</a:t>
            </a:r>
            <a:r>
              <a:rPr lang="ru-RU" sz="2100" b="0" i="0" u="none" strike="noStrike" baseline="0" dirty="0">
                <a:latin typeface="Palatino Linotype" panose="02040502050505030304" pitchFamily="18" charset="0"/>
              </a:rPr>
              <a:t> се не деле у епителним ћелијама црева, већ само кроз њих пролазе</a:t>
            </a:r>
            <a:endParaRPr lang="sr-Latn-RS" sz="2100" b="0" i="0" u="none" strike="noStrike" baseline="0" dirty="0">
              <a:latin typeface="Palatino Linotype" panose="02040502050505030304" pitchFamily="18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18364" y="1173707"/>
            <a:ext cx="2975212" cy="2620369"/>
            <a:chOff x="313899" y="781570"/>
            <a:chExt cx="2207780" cy="1914548"/>
          </a:xfrm>
        </p:grpSpPr>
        <p:pic>
          <p:nvPicPr>
            <p:cNvPr id="39937" name="Picture 1"/>
            <p:cNvPicPr>
              <a:picLocks noChangeAspect="1" noChangeArrowheads="1"/>
            </p:cNvPicPr>
            <p:nvPr/>
          </p:nvPicPr>
          <p:blipFill>
            <a:blip r:embed="rId2" cstate="print"/>
            <a:srcRect l="45919" r="5307" b="63420"/>
            <a:stretch>
              <a:fillRect/>
            </a:stretch>
          </p:blipFill>
          <p:spPr bwMode="auto">
            <a:xfrm>
              <a:off x="416278" y="781570"/>
              <a:ext cx="2105401" cy="19145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5"/>
            <p:cNvSpPr/>
            <p:nvPr/>
          </p:nvSpPr>
          <p:spPr>
            <a:xfrm>
              <a:off x="313899" y="1050878"/>
              <a:ext cx="232011" cy="1774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2" cstate="print"/>
          <a:srcRect l="45919" t="58868" r="5307"/>
          <a:stretch>
            <a:fillRect/>
          </a:stretch>
        </p:blipFill>
        <p:spPr bwMode="auto">
          <a:xfrm>
            <a:off x="302472" y="3848668"/>
            <a:ext cx="2843229" cy="266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2510070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Salmonella spp infection scheme"/>
          <p:cNvPicPr>
            <a:picLocks noChangeAspect="1" noChangeArrowheads="1"/>
          </p:cNvPicPr>
          <p:nvPr/>
        </p:nvPicPr>
        <p:blipFill>
          <a:blip r:embed="rId2" cstate="print"/>
          <a:srcRect l="32512" t="7626" b="7483"/>
          <a:stretch>
            <a:fillRect/>
          </a:stretch>
        </p:blipFill>
        <p:spPr bwMode="auto">
          <a:xfrm>
            <a:off x="1651379" y="3330054"/>
            <a:ext cx="5909481" cy="3527946"/>
          </a:xfrm>
          <a:prstGeom prst="rect">
            <a:avLst/>
          </a:prstGeom>
          <a:noFill/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272955" y="259308"/>
            <a:ext cx="8870170" cy="28387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sr-Cyrl-R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Током инфекције, бактерије активирају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MAP</a:t>
            </a:r>
            <a:r>
              <a:rPr kumimoji="0" lang="sr-Cyrl-R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 киназе и последично продукцију простагландина,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 </a:t>
            </a:r>
            <a:r>
              <a:rPr kumimoji="0" lang="sr-Cyrl-R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леукотријена и хепоксилина и на тај начин изазивају снажну инфламацију. Перзистенција инфекције у ламини проприји потпомогнута је захваљујући њиховој способности да убију макрофаге вишеструким механизмима, укључујући индукцију апоптозе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alatino Linotype" panose="02040502050505030304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alatino Linotype" panose="02040502050505030304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Дендритске ћелије такође</a:t>
            </a:r>
            <a:r>
              <a:rPr kumimoji="0" lang="ru-RU" b="0" i="1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 </a:t>
            </a:r>
            <a:r>
              <a:rPr kumimoji="0" lang="ru-RU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транспортују бактерије из лумена црева до мезентеричних лимфних чворова. Неке бактерије саме одлазе до лимфних чворова где их фагоцитују макрофаги</a:t>
            </a:r>
          </a:p>
        </p:txBody>
      </p:sp>
    </p:spTree>
    <p:extLst>
      <p:ext uri="{BB962C8B-B14F-4D97-AF65-F5344CB8AC3E}">
        <p14:creationId xmlns:p14="http://schemas.microsoft.com/office/powerpoint/2010/main" val="110618468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361488" cy="1325563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>
            <a:normAutofit fontScale="90000"/>
          </a:bodyPr>
          <a:lstStyle/>
          <a:p>
            <a:r>
              <a:rPr lang="sr-Cyrl-RS" sz="3100" b="1" i="0" u="none" strike="noStrike" baseline="0" dirty="0">
                <a:solidFill>
                  <a:srgbClr val="C00000"/>
                </a:solidFill>
                <a:latin typeface="Palatino Linotype" panose="02040502050505030304" pitchFamily="18" charset="0"/>
              </a:rPr>
              <a:t>Патогенеза гастроентеритиса </a:t>
            </a:r>
            <a:r>
              <a:rPr lang="sr-Cyrl-RS" sz="3100" b="1" i="0" u="none" strike="noStrike" baseline="0" dirty="0">
                <a:latin typeface="Palatino Linotype" panose="02040502050505030304" pitchFamily="18" charset="0"/>
              </a:rPr>
              <a:t>чији је изазивач </a:t>
            </a:r>
            <a:br>
              <a:rPr lang="sr-Cyrl-RS" sz="3100" b="1" i="0" u="none" strike="noStrike" baseline="0" dirty="0">
                <a:latin typeface="Palatino Linotype" panose="02040502050505030304" pitchFamily="18" charset="0"/>
              </a:rPr>
            </a:br>
            <a:r>
              <a:rPr lang="en-US" sz="3200" b="1" i="1" dirty="0">
                <a:latin typeface="Palatino Linotype" pitchFamily="18" charset="0"/>
              </a:rPr>
              <a:t>S</a:t>
            </a:r>
            <a:r>
              <a:rPr lang="sr-Cyrl-RS" sz="3200" b="1" i="1" dirty="0">
                <a:latin typeface="Palatino Linotype" pitchFamily="18" charset="0"/>
              </a:rPr>
              <a:t>.</a:t>
            </a:r>
            <a:r>
              <a:rPr lang="en-US" sz="3200" b="1" i="1" dirty="0">
                <a:latin typeface="Palatino Linotype" pitchFamily="18" charset="0"/>
              </a:rPr>
              <a:t> </a:t>
            </a:r>
            <a:r>
              <a:rPr lang="en-US" sz="3200" b="1" i="1" dirty="0" err="1">
                <a:latin typeface="Palatino Linotype" pitchFamily="18" charset="0"/>
              </a:rPr>
              <a:t>enterica</a:t>
            </a:r>
            <a:r>
              <a:rPr lang="sr-Cyrl-RS" sz="3200" b="1" i="1" dirty="0">
                <a:latin typeface="Palatino Linotype" pitchFamily="18" charset="0"/>
              </a:rPr>
              <a:t> </a:t>
            </a:r>
            <a:endParaRPr lang="en-US" sz="3100" b="1" dirty="0"/>
          </a:p>
        </p:txBody>
      </p:sp>
      <p:grpSp>
        <p:nvGrpSpPr>
          <p:cNvPr id="10" name="Group 9"/>
          <p:cNvGrpSpPr/>
          <p:nvPr/>
        </p:nvGrpSpPr>
        <p:grpSpPr>
          <a:xfrm>
            <a:off x="2238235" y="2947916"/>
            <a:ext cx="5076966" cy="3910084"/>
            <a:chOff x="2238235" y="2947916"/>
            <a:chExt cx="5076966" cy="3910084"/>
          </a:xfrm>
        </p:grpSpPr>
        <p:pic>
          <p:nvPicPr>
            <p:cNvPr id="37890" name="Picture 2" descr="War and peace at mucosal surfaces"/>
            <p:cNvPicPr>
              <a:picLocks noChangeAspect="1" noChangeArrowheads="1"/>
            </p:cNvPicPr>
            <p:nvPr/>
          </p:nvPicPr>
          <p:blipFill>
            <a:blip r:embed="rId2" cstate="print"/>
            <a:srcRect b="5124"/>
            <a:stretch>
              <a:fillRect/>
            </a:stretch>
          </p:blipFill>
          <p:spPr bwMode="auto">
            <a:xfrm>
              <a:off x="2238235" y="2947916"/>
              <a:ext cx="5076966" cy="3910084"/>
            </a:xfrm>
            <a:prstGeom prst="rect">
              <a:avLst/>
            </a:prstGeom>
            <a:noFill/>
          </p:spPr>
        </p:pic>
        <p:sp>
          <p:nvSpPr>
            <p:cNvPr id="6" name="Rectangle 5"/>
            <p:cNvSpPr/>
            <p:nvPr/>
          </p:nvSpPr>
          <p:spPr>
            <a:xfrm>
              <a:off x="5923129" y="5667178"/>
              <a:ext cx="1160060" cy="3240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Rectangle 8"/>
          <p:cNvSpPr/>
          <p:nvPr/>
        </p:nvSpPr>
        <p:spPr>
          <a:xfrm>
            <a:off x="300251" y="1410772"/>
            <a:ext cx="8789158" cy="1601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Bef>
                <a:spcPts val="0"/>
              </a:spcBef>
            </a:pPr>
            <a:r>
              <a:rPr lang="ru-RU" dirty="0"/>
              <a:t>Бактеријска инвазија и трансцитоза ентероцита су праћени повећаном васкуларном пропустљивошћу и инфламацијом (инфлуксом </a:t>
            </a:r>
            <a:r>
              <a:rPr lang="sr-Latn-RS" dirty="0"/>
              <a:t>PMN)</a:t>
            </a:r>
            <a:r>
              <a:rPr lang="ru-RU" dirty="0"/>
              <a:t>. Све наведено резултује појавом дијареје. </a:t>
            </a:r>
            <a:r>
              <a:rPr lang="ru-RU" b="1" dirty="0"/>
              <a:t>Овај запаљенски процес остаје локализован у слузници и субмукози</a:t>
            </a:r>
            <a:r>
              <a:rPr lang="ru-RU" dirty="0"/>
              <a:t>. Међутим, неки сојеви инвадирају дубље, улазе у крвоток одакле се дисеминују удаљене органе.</a:t>
            </a:r>
          </a:p>
        </p:txBody>
      </p:sp>
    </p:spTree>
    <p:extLst>
      <p:ext uri="{BB962C8B-B14F-4D97-AF65-F5344CB8AC3E}">
        <p14:creationId xmlns:p14="http://schemas.microsoft.com/office/powerpoint/2010/main" val="37063819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361488" cy="655094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sr-Cyrl-RS" sz="2500" b="1" i="0" u="none" strike="noStrike" baseline="0" dirty="0">
                <a:latin typeface="Palatino Linotype" panose="02040502050505030304" pitchFamily="18" charset="0"/>
              </a:rPr>
              <a:t>Опште карактеристике узрочника </a:t>
            </a:r>
            <a:r>
              <a:rPr lang="sr-Cyrl-RS" sz="2500" b="1" dirty="0">
                <a:latin typeface="Palatino Linotype" panose="02040502050505030304" pitchFamily="18" charset="0"/>
              </a:rPr>
              <a:t>воденасте </a:t>
            </a:r>
            <a:r>
              <a:rPr lang="sr-Cyrl-RS" sz="2500" b="1" i="0" u="none" strike="noStrike" baseline="0" dirty="0">
                <a:latin typeface="Palatino Linotype" panose="02040502050505030304" pitchFamily="18" charset="0"/>
              </a:rPr>
              <a:t>дијареје </a:t>
            </a:r>
            <a:endParaRPr lang="en-US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1069" y="2893325"/>
            <a:ext cx="8966578" cy="3794078"/>
          </a:xfrm>
          <a:solidFill>
            <a:schemeClr val="bg1">
              <a:lumMod val="95000"/>
            </a:schemeClr>
          </a:solidFill>
        </p:spPr>
        <p:txBody>
          <a:bodyPr>
            <a:normAutofit fontScale="32500" lnSpcReduction="20000"/>
          </a:bodyPr>
          <a:lstStyle/>
          <a:p>
            <a:endParaRPr lang="en-US" sz="1600" b="0" i="0" u="none" strike="noStrike" baseline="0" dirty="0">
              <a:solidFill>
                <a:srgbClr val="000000"/>
              </a:solidFill>
              <a:latin typeface="Palatino Linotype" panose="02040502050505030304" pitchFamily="18" charset="0"/>
            </a:endParaRPr>
          </a:p>
          <a:p>
            <a:pPr indent="-165100"/>
            <a:r>
              <a:rPr lang="sr-Cyrl-RS" sz="5500" b="0" i="0" u="none" strike="noStrike" baseline="0" dirty="0">
                <a:latin typeface="Palatino Linotype" panose="02040502050505030304" pitchFamily="18" charset="0"/>
              </a:rPr>
              <a:t>Бактерије породице </a:t>
            </a:r>
            <a:r>
              <a:rPr lang="en-US" sz="5500" b="1" i="1" u="sng" strike="noStrike" baseline="0" dirty="0" err="1">
                <a:solidFill>
                  <a:srgbClr val="C00000"/>
                </a:solidFill>
                <a:latin typeface="Palatino Linotype" panose="02040502050505030304" pitchFamily="18" charset="0"/>
              </a:rPr>
              <a:t>Enterobacteriaceae</a:t>
            </a:r>
            <a:r>
              <a:rPr lang="en-US" sz="5500" b="1" i="1" u="sng" strike="noStrike" baseline="0" dirty="0">
                <a:latin typeface="Palatino Linotype" panose="02040502050505030304" pitchFamily="18" charset="0"/>
              </a:rPr>
              <a:t> </a:t>
            </a:r>
            <a:r>
              <a:rPr lang="sr-Cyrl-RS" sz="5500" b="0" i="0" u="none" strike="noStrike" baseline="0" dirty="0">
                <a:latin typeface="Palatino Linotype" panose="02040502050505030304" pitchFamily="18" charset="0"/>
              </a:rPr>
              <a:t>су </a:t>
            </a:r>
            <a:r>
              <a:rPr lang="sr-Cyrl-RS" sz="5500" b="1" i="0" u="none" strike="noStrike" baseline="0" dirty="0">
                <a:latin typeface="Palatino Linotype" panose="02040502050505030304" pitchFamily="18" charset="0"/>
              </a:rPr>
              <a:t>углавном условно патогене бактерије </a:t>
            </a:r>
            <a:r>
              <a:rPr lang="sr-Cyrl-RS" sz="5500" b="0" i="0" u="none" strike="noStrike" baseline="0" dirty="0">
                <a:latin typeface="Palatino Linotype" panose="02040502050505030304" pitchFamily="18" charset="0"/>
              </a:rPr>
              <a:t>од којих многе насељавају микрофлору црева. Међу њима постоје стриктно патогене бактерије </a:t>
            </a:r>
            <a:endParaRPr lang="en-US" sz="5500" b="0" i="0" u="none" strike="noStrike" baseline="0" dirty="0">
              <a:latin typeface="Palatino Linotype" panose="02040502050505030304" pitchFamily="18" charset="0"/>
            </a:endParaRPr>
          </a:p>
          <a:p>
            <a:pPr indent="-165100"/>
            <a:r>
              <a:rPr lang="ru-RU" sz="5500" b="0" i="0" u="none" strike="noStrike" baseline="0" dirty="0">
                <a:latin typeface="Palatino Linotype" panose="02040502050505030304" pitchFamily="18" charset="0"/>
              </a:rPr>
              <a:t>Важни су узрочници </a:t>
            </a:r>
            <a:r>
              <a:rPr lang="ru-RU" sz="5500" b="1" i="0" u="none" strike="noStrike" baseline="0" dirty="0">
                <a:solidFill>
                  <a:srgbClr val="002060"/>
                </a:solidFill>
                <a:latin typeface="Palatino Linotype" panose="02040502050505030304" pitchFamily="18" charset="0"/>
              </a:rPr>
              <a:t>дијареја</a:t>
            </a:r>
            <a:r>
              <a:rPr lang="ru-RU" sz="5500" b="0" i="0" u="none" strike="noStrike" baseline="0" dirty="0">
                <a:solidFill>
                  <a:srgbClr val="002060"/>
                </a:solidFill>
                <a:latin typeface="Palatino Linotype" panose="02040502050505030304" pitchFamily="18" charset="0"/>
              </a:rPr>
              <a:t>, </a:t>
            </a:r>
            <a:r>
              <a:rPr lang="ru-RU" sz="5500" b="1" i="0" u="none" strike="noStrike" baseline="0" dirty="0">
                <a:solidFill>
                  <a:srgbClr val="002060"/>
                </a:solidFill>
                <a:latin typeface="Palatino Linotype" panose="02040502050505030304" pitchFamily="18" charset="0"/>
              </a:rPr>
              <a:t>уринарних инфекција</a:t>
            </a:r>
            <a:r>
              <a:rPr lang="ru-RU" sz="5500" b="0" i="0" u="none" strike="noStrike" baseline="0" dirty="0">
                <a:solidFill>
                  <a:srgbClr val="002060"/>
                </a:solidFill>
                <a:latin typeface="Palatino Linotype" panose="02040502050505030304" pitchFamily="18" charset="0"/>
              </a:rPr>
              <a:t>, </a:t>
            </a:r>
            <a:r>
              <a:rPr lang="ru-RU" sz="5500" b="1" i="0" u="none" strike="noStrike" baseline="0" dirty="0">
                <a:solidFill>
                  <a:srgbClr val="002060"/>
                </a:solidFill>
                <a:latin typeface="Palatino Linotype" panose="02040502050505030304" pitchFamily="18" charset="0"/>
              </a:rPr>
              <a:t>сепсе</a:t>
            </a:r>
            <a:r>
              <a:rPr lang="ru-RU" sz="5500" b="0" i="0" u="none" strike="noStrike" baseline="0" dirty="0">
                <a:solidFill>
                  <a:srgbClr val="002060"/>
                </a:solidFill>
                <a:latin typeface="Palatino Linotype" panose="02040502050505030304" pitchFamily="18" charset="0"/>
              </a:rPr>
              <a:t> </a:t>
            </a:r>
            <a:r>
              <a:rPr lang="ru-RU" sz="5500" b="0" i="0" u="none" strike="noStrike" baseline="0" dirty="0">
                <a:latin typeface="Palatino Linotype" panose="02040502050505030304" pitchFamily="18" charset="0"/>
              </a:rPr>
              <a:t>и </a:t>
            </a:r>
            <a:r>
              <a:rPr lang="ru-RU" sz="5500" b="1" i="0" u="none" strike="noStrike" baseline="0" dirty="0">
                <a:solidFill>
                  <a:srgbClr val="002060"/>
                </a:solidFill>
                <a:latin typeface="Palatino Linotype" panose="02040502050505030304" pitchFamily="18" charset="0"/>
              </a:rPr>
              <a:t>менингитиса</a:t>
            </a:r>
            <a:endParaRPr lang="ru-RU" sz="5500" b="1" dirty="0">
              <a:solidFill>
                <a:srgbClr val="002060"/>
              </a:solidFill>
              <a:latin typeface="Palatino Linotype" panose="02040502050505030304" pitchFamily="18" charset="0"/>
            </a:endParaRPr>
          </a:p>
          <a:p>
            <a:pPr>
              <a:buNone/>
            </a:pPr>
            <a:endParaRPr lang="ru-RU" b="0" i="0" u="none" strike="noStrike" baseline="0" dirty="0">
              <a:latin typeface="Palatino Linotype" panose="02040502050505030304" pitchFamily="18" charset="0"/>
            </a:endParaRPr>
          </a:p>
          <a:p>
            <a:pPr>
              <a:buNone/>
            </a:pPr>
            <a:endParaRPr lang="ru-RU" dirty="0">
              <a:latin typeface="Palatino Linotype" panose="02040502050505030304" pitchFamily="18" charset="0"/>
            </a:endParaRPr>
          </a:p>
          <a:p>
            <a:pPr>
              <a:buNone/>
            </a:pPr>
            <a:endParaRPr lang="ru-RU" b="0" i="0" u="none" strike="noStrike" baseline="0" dirty="0">
              <a:latin typeface="Palatino Linotype" panose="02040502050505030304" pitchFamily="18" charset="0"/>
            </a:endParaRPr>
          </a:p>
          <a:p>
            <a:pPr>
              <a:buNone/>
            </a:pPr>
            <a:endParaRPr lang="ru-RU" dirty="0">
              <a:latin typeface="Palatino Linotype" panose="02040502050505030304" pitchFamily="18" charset="0"/>
            </a:endParaRPr>
          </a:p>
          <a:p>
            <a:pPr indent="-165100"/>
            <a:r>
              <a:rPr lang="sr-Cyrl-RS" sz="5500" b="1" i="0" u="sng" strike="noStrike" baseline="0" dirty="0">
                <a:latin typeface="Palatino Linotype" panose="02040502050505030304" pitchFamily="18" charset="0"/>
              </a:rPr>
              <a:t>Колера</a:t>
            </a:r>
            <a:r>
              <a:rPr lang="sr-Cyrl-RS" sz="5500" b="0" i="0" u="none" strike="noStrike" baseline="0" dirty="0">
                <a:latin typeface="Palatino Linotype" panose="02040502050505030304" pitchFamily="18" charset="0"/>
              </a:rPr>
              <a:t> је пример воденасте дијареј</a:t>
            </a:r>
            <a:r>
              <a:rPr lang="en-US" sz="5500" b="0" i="0" u="none" strike="noStrike" baseline="0" dirty="0">
                <a:latin typeface="Palatino Linotype" panose="02040502050505030304" pitchFamily="18" charset="0"/>
              </a:rPr>
              <a:t>e. </a:t>
            </a:r>
            <a:r>
              <a:rPr lang="sr-Cyrl-RS" sz="5500" b="0" i="0" u="none" strike="noStrike" baseline="0" dirty="0">
                <a:latin typeface="Palatino Linotype" panose="02040502050505030304" pitchFamily="18" charset="0"/>
              </a:rPr>
              <a:t>Узрокована је бактеријом </a:t>
            </a:r>
            <a:r>
              <a:rPr lang="en-US" sz="5500" b="1" i="1" u="none" strike="noStrike" baseline="0" dirty="0">
                <a:latin typeface="Palatino Linotype" panose="02040502050505030304" pitchFamily="18" charset="0"/>
              </a:rPr>
              <a:t>Vibrio cholera</a:t>
            </a:r>
            <a:r>
              <a:rPr lang="sr-Cyrl-RS" sz="5500" b="1" i="1" u="none" strike="noStrike" baseline="0" dirty="0">
                <a:latin typeface="Palatino Linotype" panose="02040502050505030304" pitchFamily="18" charset="0"/>
              </a:rPr>
              <a:t>е</a:t>
            </a:r>
            <a:r>
              <a:rPr lang="sr-Cyrl-RS" sz="5500" b="0" i="1" u="none" strike="noStrike" baseline="0" dirty="0">
                <a:latin typeface="Palatino Linotype" panose="02040502050505030304" pitchFamily="18" charset="0"/>
              </a:rPr>
              <a:t>, </a:t>
            </a:r>
            <a:r>
              <a:rPr lang="sr-Cyrl-RS" sz="5500" b="0" i="0" u="none" strike="noStrike" baseline="0" dirty="0">
                <a:latin typeface="Palatino Linotype" panose="02040502050505030304" pitchFamily="18" charset="0"/>
              </a:rPr>
              <a:t>чланом породице </a:t>
            </a:r>
            <a:r>
              <a:rPr lang="en-US" sz="5500" b="1" i="1" u="sng" strike="noStrike" baseline="0" dirty="0" err="1">
                <a:solidFill>
                  <a:srgbClr val="C00000"/>
                </a:solidFill>
                <a:latin typeface="Palatino Linotype" panose="02040502050505030304" pitchFamily="18" charset="0"/>
              </a:rPr>
              <a:t>Vibrionacea</a:t>
            </a:r>
            <a:r>
              <a:rPr lang="sr-Cyrl-RS" sz="5500" b="1" i="1" u="sng" strike="noStrike" baseline="0" dirty="0">
                <a:solidFill>
                  <a:srgbClr val="C00000"/>
                </a:solidFill>
                <a:latin typeface="Palatino Linotype" panose="02040502050505030304" pitchFamily="18" charset="0"/>
              </a:rPr>
              <a:t>е</a:t>
            </a:r>
            <a:endParaRPr lang="sr-Cyrl-RS" sz="5500" b="0" i="0" u="sng" strike="noStrike" baseline="0" dirty="0">
              <a:latin typeface="Palatino Linotype" panose="02040502050505030304" pitchFamily="18" charset="0"/>
            </a:endParaRPr>
          </a:p>
          <a:p>
            <a:pPr indent="-165100">
              <a:buNone/>
            </a:pPr>
            <a:r>
              <a:rPr lang="sr-Cyrl-RS" sz="5500" dirty="0">
                <a:latin typeface="Palatino Linotype" panose="02040502050505030304" pitchFamily="18" charset="0"/>
              </a:rPr>
              <a:t>        </a:t>
            </a:r>
            <a:r>
              <a:rPr lang="ru-RU" sz="5500" b="1" i="0" u="none" strike="noStrike" baseline="0" dirty="0">
                <a:latin typeface="Palatino Linotype" panose="02040502050505030304" pitchFamily="18" charset="0"/>
              </a:rPr>
              <a:t>субтип </a:t>
            </a:r>
            <a:r>
              <a:rPr lang="ru-RU" sz="5500" b="1" i="1" u="none" strike="noStrike" baseline="0" dirty="0">
                <a:latin typeface="Palatino Linotype" panose="02040502050505030304" pitchFamily="18" charset="0"/>
              </a:rPr>
              <a:t>Vibrio choleraе О1 </a:t>
            </a:r>
            <a:r>
              <a:rPr lang="ru-RU" sz="5500" b="1" i="0" u="none" strike="noStrike" baseline="0" dirty="0">
                <a:latin typeface="Palatino Linotype" panose="02040502050505030304" pitchFamily="18" charset="0"/>
              </a:rPr>
              <a:t>: светске епидемије колере </a:t>
            </a:r>
          </a:p>
          <a:p>
            <a:pPr indent="-165100">
              <a:buNone/>
            </a:pPr>
            <a:r>
              <a:rPr lang="ru-RU" sz="5500" b="0" i="0" u="none" strike="noStrike" baseline="0" dirty="0">
                <a:latin typeface="Palatino Linotype" panose="02040502050505030304" pitchFamily="18" charset="0"/>
              </a:rPr>
              <a:t>        два типа: </a:t>
            </a:r>
            <a:r>
              <a:rPr lang="ru-RU" sz="5500" b="1" i="0" u="none" strike="noStrike" baseline="0" dirty="0">
                <a:latin typeface="Palatino Linotype" panose="02040502050505030304" pitchFamily="18" charset="0"/>
              </a:rPr>
              <a:t>класичан и </a:t>
            </a:r>
            <a:r>
              <a:rPr lang="en-US" sz="5500" b="1" i="0" u="none" strike="noStrike" baseline="0" dirty="0">
                <a:latin typeface="Palatino Linotype" panose="02040502050505030304" pitchFamily="18" charset="0"/>
              </a:rPr>
              <a:t> "El Tor" </a:t>
            </a:r>
            <a:r>
              <a:rPr lang="ru-RU" sz="5500" b="1" i="0" u="none" strike="noStrike" baseline="0" dirty="0">
                <a:latin typeface="Palatino Linotype" panose="02040502050505030304" pitchFamily="18" charset="0"/>
              </a:rPr>
              <a:t> </a:t>
            </a:r>
          </a:p>
          <a:p>
            <a:pPr indent="-165100"/>
            <a:r>
              <a:rPr lang="sr-Cyrl-RS" sz="5500" b="0" i="0" u="none" strike="noStrike" baseline="0" dirty="0">
                <a:latin typeface="Palatino Linotype" panose="02040502050505030304" pitchFamily="18" charset="0"/>
              </a:rPr>
              <a:t>Међу бактеријама породице </a:t>
            </a:r>
            <a:r>
              <a:rPr lang="en-US" sz="5500" b="0" i="1" u="none" strike="noStrike" baseline="0" dirty="0" err="1">
                <a:latin typeface="Palatino Linotype" panose="02040502050505030304" pitchFamily="18" charset="0"/>
              </a:rPr>
              <a:t>Vibrionaceae</a:t>
            </a:r>
            <a:r>
              <a:rPr lang="en-US" sz="5500" b="0" i="1" u="none" strike="noStrike" baseline="0" dirty="0">
                <a:latin typeface="Palatino Linotype" panose="02040502050505030304" pitchFamily="18" charset="0"/>
              </a:rPr>
              <a:t> </a:t>
            </a:r>
            <a:r>
              <a:rPr lang="sr-Cyrl-RS" sz="5500" b="0" i="0" u="none" strike="noStrike" baseline="0" dirty="0">
                <a:latin typeface="Palatino Linotype" panose="02040502050505030304" pitchFamily="18" charset="0"/>
              </a:rPr>
              <a:t>постоје условно патогене бактерије које могу узроковати епидемијску колеру, спорадичне дијареје</a:t>
            </a:r>
            <a:r>
              <a:rPr lang="sr-Cyrl-RS" sz="5500" b="0" i="0" u="none" strike="noStrike" dirty="0">
                <a:latin typeface="Palatino Linotype" panose="02040502050505030304" pitchFamily="18" charset="0"/>
              </a:rPr>
              <a:t> и</a:t>
            </a:r>
            <a:r>
              <a:rPr lang="sr-Cyrl-RS" sz="5500" b="0" i="0" u="none" strike="noStrike" baseline="0" dirty="0">
                <a:latin typeface="Palatino Linotype" panose="02040502050505030304" pitchFamily="18" charset="0"/>
              </a:rPr>
              <a:t> бактеријске инфекције коже</a:t>
            </a:r>
          </a:p>
        </p:txBody>
      </p:sp>
      <p:sp>
        <p:nvSpPr>
          <p:cNvPr id="4" name="Rectangle 3"/>
          <p:cNvSpPr/>
          <p:nvPr/>
        </p:nvSpPr>
        <p:spPr>
          <a:xfrm>
            <a:off x="191068" y="2879679"/>
            <a:ext cx="8952932" cy="1446661"/>
          </a:xfrm>
          <a:prstGeom prst="rect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04716" y="4626590"/>
            <a:ext cx="8980227" cy="2060812"/>
          </a:xfrm>
          <a:prstGeom prst="rect">
            <a:avLst/>
          </a:prstGeom>
          <a:noFill/>
          <a:ln>
            <a:solidFill>
              <a:srgbClr val="00206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33753" y="982345"/>
            <a:ext cx="849634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sr-Cyrl-RS" sz="2000" dirty="0">
                <a:latin typeface="Palatino Linotype" panose="02040502050505030304" pitchFamily="18" charset="0"/>
              </a:rPr>
              <a:t>Највећи број цревних бактерија које изазивају воденасту дијаре</a:t>
            </a:r>
            <a:r>
              <a:rPr lang="en-US" sz="2000" dirty="0">
                <a:latin typeface="Palatino Linotype" panose="02040502050505030304" pitchFamily="18" charset="0"/>
              </a:rPr>
              <a:t>j</a:t>
            </a:r>
            <a:r>
              <a:rPr lang="sr-Cyrl-RS" sz="2000" dirty="0">
                <a:latin typeface="Palatino Linotype" panose="02040502050505030304" pitchFamily="18" charset="0"/>
              </a:rPr>
              <a:t>у припадају </a:t>
            </a:r>
            <a:r>
              <a:rPr lang="ru-RU" sz="2000" b="1" dirty="0">
                <a:solidFill>
                  <a:srgbClr val="002060"/>
                </a:solidFill>
                <a:latin typeface="Palatino Linotype" panose="02040502050505030304" pitchFamily="18" charset="0"/>
              </a:rPr>
              <a:t>факултативно анаеробним </a:t>
            </a:r>
            <a:r>
              <a:rPr lang="ru-RU" sz="20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Gram-</a:t>
            </a:r>
            <a:r>
              <a:rPr lang="ru-RU" sz="2000" b="1" dirty="0">
                <a:solidFill>
                  <a:srgbClr val="002060"/>
                </a:solidFill>
                <a:latin typeface="Palatino Linotype" panose="02040502050505030304" pitchFamily="18" charset="0"/>
              </a:rPr>
              <a:t> негативним бацилима</a:t>
            </a:r>
            <a:r>
              <a:rPr lang="sr-Cyrl-RS" sz="2000" dirty="0">
                <a:solidFill>
                  <a:srgbClr val="002060"/>
                </a:solidFill>
                <a:latin typeface="Palatino Linotype" panose="02040502050505030304" pitchFamily="18" charset="0"/>
              </a:rPr>
              <a:t> </a:t>
            </a:r>
            <a:r>
              <a:rPr lang="sr-Cyrl-RS" sz="2000" dirty="0">
                <a:latin typeface="Palatino Linotype" panose="02040502050505030304" pitchFamily="18" charset="0"/>
              </a:rPr>
              <a:t>из породице</a:t>
            </a:r>
          </a:p>
          <a:p>
            <a:pPr algn="ctr"/>
            <a:endParaRPr lang="sr-Cyrl-RS" sz="1600" b="1" i="1" dirty="0">
              <a:solidFill>
                <a:srgbClr val="C00000"/>
              </a:solidFill>
              <a:latin typeface="Palatino Linotype" panose="02040502050505030304" pitchFamily="18" charset="0"/>
            </a:endParaRPr>
          </a:p>
          <a:p>
            <a:pPr algn="ctr"/>
            <a:r>
              <a:rPr lang="en-US" sz="3200" b="1" i="1" dirty="0" err="1">
                <a:solidFill>
                  <a:srgbClr val="C00000"/>
                </a:solidFill>
                <a:latin typeface="Palatino Linotype" panose="02040502050505030304" pitchFamily="18" charset="0"/>
              </a:rPr>
              <a:t>Enterobacteriaceae</a:t>
            </a:r>
            <a:r>
              <a:rPr lang="en-US" sz="32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 </a:t>
            </a:r>
            <a:r>
              <a:rPr lang="sr-Cyrl-RS" sz="3200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и </a:t>
            </a:r>
            <a:r>
              <a:rPr lang="en-US" sz="3200" b="1" i="1" dirty="0" err="1">
                <a:solidFill>
                  <a:srgbClr val="C00000"/>
                </a:solidFill>
                <a:latin typeface="Palatino Linotype" panose="02040502050505030304" pitchFamily="18" charset="0"/>
              </a:rPr>
              <a:t>Vibrionaceae</a:t>
            </a:r>
            <a:r>
              <a:rPr lang="en-US" sz="32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018246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361488" cy="818866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r>
              <a:rPr lang="sr-Cyrl-RS" sz="2800" b="1" i="0" u="none" strike="noStrike" baseline="0" dirty="0">
                <a:solidFill>
                  <a:srgbClr val="C00000"/>
                </a:solidFill>
                <a:latin typeface="Palatino Linotype" panose="02040502050505030304" pitchFamily="18" charset="0"/>
              </a:rPr>
              <a:t>Патогенеза тифусне грознице </a:t>
            </a:r>
            <a:r>
              <a:rPr lang="sr-Cyrl-RS" sz="2800" b="1" i="0" u="none" strike="noStrike" baseline="0" dirty="0">
                <a:latin typeface="Palatino Linotype" panose="02040502050505030304" pitchFamily="18" charset="0"/>
              </a:rPr>
              <a:t>изазване </a:t>
            </a:r>
            <a:r>
              <a:rPr lang="en-US" sz="2800" b="1" i="1" dirty="0">
                <a:latin typeface="Palatino Linotype" pitchFamily="18" charset="0"/>
              </a:rPr>
              <a:t>S</a:t>
            </a:r>
            <a:r>
              <a:rPr lang="sr-Cyrl-RS" sz="2800" b="1" i="1" dirty="0">
                <a:latin typeface="Palatino Linotype" pitchFamily="18" charset="0"/>
              </a:rPr>
              <a:t>.</a:t>
            </a:r>
            <a:r>
              <a:rPr lang="en-US" sz="2800" b="1" i="1" dirty="0">
                <a:latin typeface="Palatino Linotype" pitchFamily="18" charset="0"/>
              </a:rPr>
              <a:t> </a:t>
            </a:r>
            <a:r>
              <a:rPr lang="en-US" sz="2800" b="1" i="1" dirty="0" err="1">
                <a:latin typeface="Palatino Linotype" pitchFamily="18" charset="0"/>
              </a:rPr>
              <a:t>typhi</a:t>
            </a:r>
            <a:r>
              <a:rPr lang="sr-Cyrl-RS" sz="2800" b="1" i="0" u="none" strike="noStrike" baseline="0" dirty="0">
                <a:solidFill>
                  <a:srgbClr val="C00000"/>
                </a:solidFill>
                <a:latin typeface="Palatino Linotype" panose="02040502050505030304" pitchFamily="18" charset="0"/>
              </a:rPr>
              <a:t>  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61049" y="919666"/>
            <a:ext cx="7991380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>
                <a:latin typeface="Palatino Linotype" panose="02040502050505030304" pitchFamily="18" charset="0"/>
              </a:rPr>
              <a:t>Болест карактеришу </a:t>
            </a:r>
            <a:r>
              <a:rPr lang="ru-RU" sz="1700" b="1" dirty="0">
                <a:latin typeface="Palatino Linotype" panose="02040502050505030304" pitchFamily="18" charset="0"/>
              </a:rPr>
              <a:t>слаба инфламација у цревима </a:t>
            </a:r>
            <a:r>
              <a:rPr lang="ru-RU" sz="1700" dirty="0">
                <a:latin typeface="Palatino Linotype" panose="02040502050505030304" pitchFamily="18" charset="0"/>
              </a:rPr>
              <a:t>и </a:t>
            </a:r>
            <a:r>
              <a:rPr lang="ru-RU" sz="1700" b="1" dirty="0">
                <a:latin typeface="Palatino Linotype" panose="02040502050505030304" pitchFamily="18" charset="0"/>
              </a:rPr>
              <a:t>ширење бактерија из црева у ћелије моноцитно-макрофагног система </a:t>
            </a:r>
          </a:p>
          <a:p>
            <a:r>
              <a:rPr lang="sr-Cyrl-RS" sz="1700" dirty="0">
                <a:latin typeface="Palatino Linotype" pitchFamily="18" charset="0"/>
              </a:rPr>
              <a:t>Салмонеле које узрокују тифусну грозницу експримирају </a:t>
            </a:r>
            <a:r>
              <a:rPr lang="en-US" sz="1700" b="1" dirty="0">
                <a:latin typeface="Palatino Linotype" panose="02040502050505030304" pitchFamily="18" charset="0"/>
              </a:rPr>
              <a:t>Vi </a:t>
            </a:r>
            <a:r>
              <a:rPr lang="sr-Cyrl-RS" sz="1700" b="1" dirty="0">
                <a:latin typeface="Palatino Linotype" panose="02040502050505030304" pitchFamily="18" charset="0"/>
              </a:rPr>
              <a:t>антиген </a:t>
            </a:r>
            <a:r>
              <a:rPr lang="sr-Cyrl-RS" sz="1700" dirty="0">
                <a:latin typeface="Palatino Linotype" panose="02040502050505030304" pitchFamily="18" charset="0"/>
              </a:rPr>
              <a:t>који им омогућава да избегну инфламацијски одговор у цревима и продру у крв...</a:t>
            </a:r>
          </a:p>
        </p:txBody>
      </p:sp>
      <p:sp>
        <p:nvSpPr>
          <p:cNvPr id="7" name="Rectangle 6"/>
          <p:cNvSpPr/>
          <p:nvPr/>
        </p:nvSpPr>
        <p:spPr>
          <a:xfrm>
            <a:off x="4735773" y="2318296"/>
            <a:ext cx="4435524" cy="4539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700" dirty="0">
                <a:latin typeface="Palatino Linotype" panose="02040502050505030304" pitchFamily="18" charset="0"/>
              </a:rPr>
              <a:t>...Размножавају се у макрофагима јетре, слезине и мезентеричних лимфних чворова и пацијенти у почетку немају симптоме. </a:t>
            </a:r>
          </a:p>
          <a:p>
            <a:pPr algn="r"/>
            <a:r>
              <a:rPr lang="ru-RU" sz="1700" dirty="0">
                <a:latin typeface="Palatino Linotype" panose="02040502050505030304" pitchFamily="18" charset="0"/>
              </a:rPr>
              <a:t>Када њихов број премаши праг, улазе у крвоток и узрокују континуирану бактеријемију. Овај догађај означава почетак клиничке болести, коју карактерише </a:t>
            </a:r>
            <a:r>
              <a:rPr lang="ru-RU" sz="1700" b="1" dirty="0">
                <a:latin typeface="Palatino Linotype" panose="02040502050505030304" pitchFamily="18" charset="0"/>
              </a:rPr>
              <a:t>висока телесна температура. </a:t>
            </a:r>
            <a:endParaRPr lang="ru-RU" sz="1700" dirty="0">
              <a:latin typeface="Palatino Linotype" panose="02040502050505030304" pitchFamily="18" charset="0"/>
            </a:endParaRPr>
          </a:p>
          <a:p>
            <a:pPr algn="r"/>
            <a:r>
              <a:rPr lang="ru-RU" sz="1700" b="1" dirty="0">
                <a:latin typeface="Palatino Linotype" panose="02040502050505030304" pitchFamily="18" charset="0"/>
              </a:rPr>
              <a:t>Секундарна бактеријемија </a:t>
            </a:r>
            <a:r>
              <a:rPr lang="ru-RU" sz="1700" dirty="0">
                <a:latin typeface="Palatino Linotype" panose="02040502050505030304" pitchFamily="18" charset="0"/>
              </a:rPr>
              <a:t>за последицу има </a:t>
            </a:r>
            <a:r>
              <a:rPr lang="ru-RU" sz="1700" b="1" dirty="0">
                <a:latin typeface="Palatino Linotype" panose="02040502050505030304" pitchFamily="18" charset="0"/>
              </a:rPr>
              <a:t>инвазију жучне кесе и бубрега и поновне инвазије слузнице црева, нарочито Пајерових плоча. </a:t>
            </a:r>
            <a:r>
              <a:rPr lang="ru-RU" sz="1700" dirty="0">
                <a:latin typeface="Palatino Linotype" panose="02040502050505030304" pitchFamily="18" charset="0"/>
              </a:rPr>
              <a:t>У тој фази болести бактерије се могу изоловати, не само из крви, већ и из столице и урина </a:t>
            </a:r>
            <a:endParaRPr lang="en-US" sz="1700" dirty="0"/>
          </a:p>
        </p:txBody>
      </p:sp>
      <p:pic>
        <p:nvPicPr>
          <p:cNvPr id="36866" name="Picture 2" descr="Сродна сли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648" y="2374710"/>
            <a:ext cx="4284521" cy="4258101"/>
          </a:xfrm>
          <a:prstGeom prst="rect">
            <a:avLst/>
          </a:prstGeom>
          <a:noFill/>
        </p:spPr>
      </p:pic>
      <p:sp>
        <p:nvSpPr>
          <p:cNvPr id="10" name="Rounded Rectangle 9"/>
          <p:cNvSpPr/>
          <p:nvPr/>
        </p:nvSpPr>
        <p:spPr>
          <a:xfrm>
            <a:off x="2224584" y="5691116"/>
            <a:ext cx="313899" cy="15012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2119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 descr="http://player.slideplayer.es/14/4402053/data/images/img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652" y="975921"/>
            <a:ext cx="3985146" cy="570465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321750" y="2483893"/>
            <a:ext cx="3875965" cy="258532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r"/>
            <a:endParaRPr lang="sr-Cyrl-RS" dirty="0"/>
          </a:p>
          <a:p>
            <a:pPr algn="r"/>
            <a:r>
              <a:rPr lang="sr-Cyrl-RS" b="1" dirty="0"/>
              <a:t>Хроничне клицоноше </a:t>
            </a:r>
            <a:r>
              <a:rPr lang="sr-Cyrl-RS" dirty="0"/>
              <a:t>су примарни резеревоар инфекције</a:t>
            </a:r>
          </a:p>
          <a:p>
            <a:pPr algn="r"/>
            <a:endParaRPr lang="sr-Cyrl-RS" dirty="0"/>
          </a:p>
          <a:p>
            <a:pPr algn="r"/>
            <a:r>
              <a:rPr lang="ru-RU" dirty="0"/>
              <a:t>Неки пацијенти су клицоноше годинама (услед хроничне инфекције билијарног система, нарочито у случају камена у жучној кеси)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45659" y="286604"/>
            <a:ext cx="4229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800" dirty="0"/>
              <a:t>Клицоноштво...</a:t>
            </a:r>
            <a:endParaRPr lang="en-US" sz="2800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Резултат слика за e coli bloody diarrhea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 b="9624"/>
          <a:stretch>
            <a:fillRect/>
          </a:stretch>
        </p:blipFill>
        <p:spPr bwMode="auto">
          <a:xfrm>
            <a:off x="581891" y="651969"/>
            <a:ext cx="8340435" cy="5653298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578537" y="3296903"/>
            <a:ext cx="878295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RS" sz="4000" b="1" dirty="0">
                <a:solidFill>
                  <a:srgbClr val="002060"/>
                </a:solidFill>
              </a:rPr>
              <a:t>Остале групе </a:t>
            </a:r>
            <a:r>
              <a:rPr lang="en-US" sz="4000" b="1" i="1" dirty="0">
                <a:solidFill>
                  <a:srgbClr val="002060"/>
                </a:solidFill>
              </a:rPr>
              <a:t>E. coli</a:t>
            </a:r>
            <a:r>
              <a:rPr lang="sr-Cyrl-RS" sz="4000" b="1" i="1" dirty="0">
                <a:solidFill>
                  <a:srgbClr val="002060"/>
                </a:solidFill>
              </a:rPr>
              <a:t> </a:t>
            </a:r>
            <a:br>
              <a:rPr lang="sr-Cyrl-RS" sz="4000" b="1" i="1" dirty="0">
                <a:solidFill>
                  <a:srgbClr val="002060"/>
                </a:solidFill>
              </a:rPr>
            </a:br>
            <a:r>
              <a:rPr lang="sr-Cyrl-RS" sz="4000" b="1" dirty="0">
                <a:solidFill>
                  <a:srgbClr val="002060"/>
                </a:solidFill>
              </a:rPr>
              <a:t>које изазивају крваву дијареју </a:t>
            </a:r>
            <a:endParaRPr lang="en-US" sz="4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361488" cy="887104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sr-Cyrl-RS" sz="2800" b="1" i="0" u="none" strike="noStrike" baseline="0" dirty="0">
                <a:solidFill>
                  <a:srgbClr val="C00000"/>
                </a:solidFill>
                <a:latin typeface="Palatino Linotype" panose="02040502050505030304" pitchFamily="18" charset="0"/>
              </a:rPr>
              <a:t>Ентерохеморагична </a:t>
            </a:r>
            <a:r>
              <a:rPr lang="en-US" sz="2800" b="1" i="1" u="none" strike="noStrike" baseline="0" dirty="0">
                <a:latin typeface="Palatino Linotype" panose="02040502050505030304" pitchFamily="18" charset="0"/>
              </a:rPr>
              <a:t>E. coli </a:t>
            </a:r>
            <a:r>
              <a:rPr lang="en-US" sz="2800" b="1" i="1" u="none" strike="noStrike" baseline="0" dirty="0">
                <a:solidFill>
                  <a:srgbClr val="C00000"/>
                </a:solidFill>
                <a:latin typeface="Palatino Linotype" panose="02040502050505030304" pitchFamily="18" charset="0"/>
              </a:rPr>
              <a:t>(</a:t>
            </a:r>
            <a:r>
              <a:rPr lang="sr-Cyrl-RS" sz="2800" b="1" i="1" u="none" strike="noStrike" baseline="0" dirty="0">
                <a:solidFill>
                  <a:srgbClr val="C00000"/>
                </a:solidFill>
                <a:latin typeface="Palatino Linotype" panose="02040502050505030304" pitchFamily="18" charset="0"/>
              </a:rPr>
              <a:t>ЕНЕС) 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054" y="1245257"/>
            <a:ext cx="8423563" cy="2162962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txBody>
          <a:bodyPr>
            <a:normAutofit/>
          </a:bodyPr>
          <a:lstStyle/>
          <a:p>
            <a:r>
              <a:rPr lang="ru-RU" sz="2000" b="0" i="0" u="none" strike="noStrike" baseline="0" dirty="0">
                <a:latin typeface="Palatino Linotype" panose="02040502050505030304" pitchFamily="18" charset="0"/>
              </a:rPr>
              <a:t>Најчешће идентификован серотип је </a:t>
            </a:r>
            <a:r>
              <a:rPr lang="ru-RU" sz="2000" b="1" i="0" u="none" strike="noStrike" baseline="0" dirty="0">
                <a:latin typeface="Palatino Linotype" panose="02040502050505030304" pitchFamily="18" charset="0"/>
              </a:rPr>
              <a:t>О157: Н7 </a:t>
            </a:r>
          </a:p>
          <a:p>
            <a:r>
              <a:rPr lang="ru-RU" sz="2000" b="0" i="0" u="none" strike="noStrike" baseline="0" dirty="0">
                <a:latin typeface="Palatino Linotype" panose="02040502050505030304" pitchFamily="18" charset="0"/>
              </a:rPr>
              <a:t>Узрокују карактеристичне афебриле крваве дијареје (</a:t>
            </a:r>
            <a:r>
              <a:rPr lang="ru-RU" sz="2000" b="1" i="0" u="none" strike="noStrike" baseline="0" dirty="0">
                <a:solidFill>
                  <a:srgbClr val="C00000"/>
                </a:solidFill>
                <a:latin typeface="Palatino Linotype" panose="02040502050505030304" pitchFamily="18" charset="0"/>
              </a:rPr>
              <a:t>хеморагијски колитис</a:t>
            </a:r>
            <a:r>
              <a:rPr lang="ru-RU" sz="2000" i="0" u="none" strike="noStrike" baseline="0" dirty="0">
                <a:latin typeface="Palatino Linotype" panose="02040502050505030304" pitchFamily="18" charset="0"/>
              </a:rPr>
              <a:t>) </a:t>
            </a:r>
          </a:p>
          <a:p>
            <a:r>
              <a:rPr lang="sr-Cyrl-RS" sz="2000" dirty="0">
                <a:latin typeface="Palatino Linotype" panose="02040502050505030304" pitchFamily="18" charset="0"/>
              </a:rPr>
              <a:t>Компликација хеморагијског колитиса је </a:t>
            </a:r>
            <a:r>
              <a:rPr lang="sr-Cyrl-RS" sz="2000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х</a:t>
            </a:r>
            <a:r>
              <a:rPr lang="sr-Cyrl-RS" sz="2000" b="1" i="0" u="none" strike="noStrike" baseline="0" dirty="0">
                <a:solidFill>
                  <a:srgbClr val="C00000"/>
                </a:solidFill>
                <a:latin typeface="Palatino Linotype" panose="02040502050505030304" pitchFamily="18" charset="0"/>
              </a:rPr>
              <a:t>емолитичко-уремијски синдром </a:t>
            </a:r>
            <a:r>
              <a:rPr lang="sr-Cyrl-RS" sz="2000" b="0" i="0" u="none" strike="noStrike" dirty="0">
                <a:latin typeface="Palatino Linotype" panose="02040502050505030304" pitchFamily="18" charset="0"/>
              </a:rPr>
              <a:t> (</a:t>
            </a:r>
            <a:r>
              <a:rPr lang="sr-Cyrl-RS" sz="2000" b="0" i="0" u="none" strike="noStrike" baseline="0" dirty="0">
                <a:latin typeface="Palatino Linotype" panose="02040502050505030304" pitchFamily="18" charset="0"/>
              </a:rPr>
              <a:t>хемолитичка анемија, тромбоцитопенија и бубрежна инсуфицијенција)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rcRect b="21015"/>
          <a:stretch>
            <a:fillRect/>
          </a:stretch>
        </p:blipFill>
        <p:spPr>
          <a:xfrm>
            <a:off x="2812472" y="3724582"/>
            <a:ext cx="3380509" cy="291174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3237" y="3707468"/>
            <a:ext cx="2438400" cy="2910034"/>
          </a:xfrm>
          <a:prstGeom prst="rect">
            <a:avLst/>
          </a:prstGeom>
        </p:spPr>
      </p:pic>
      <p:pic>
        <p:nvPicPr>
          <p:cNvPr id="31746" name="Picture 2" descr="Fig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10314" y="3713018"/>
            <a:ext cx="2607829" cy="29371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4600071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"/>
            <a:ext cx="9361488" cy="678871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ru-RU" sz="3100" b="1" i="0" u="none" strike="noStrike" baseline="0" dirty="0">
                <a:latin typeface="Palatino Linotype" panose="02040502050505030304" pitchFamily="18" charset="0"/>
              </a:rPr>
              <a:t>Епидемиологија</a:t>
            </a:r>
            <a:endParaRPr lang="en-US" sz="3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219" y="1955823"/>
            <a:ext cx="9001269" cy="2186688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sz="1800" dirty="0">
                <a:latin typeface="Palatino Linotype" panose="02040502050505030304" pitchFamily="18" charset="0"/>
              </a:rPr>
              <a:t>Највероватније  је отпорна на киселине, а процењена </a:t>
            </a:r>
            <a:r>
              <a:rPr lang="ru-RU" sz="1800" b="1" dirty="0">
                <a:solidFill>
                  <a:srgbClr val="002060"/>
                </a:solidFill>
                <a:latin typeface="Palatino Linotype" panose="02040502050505030304" pitchFamily="18" charset="0"/>
              </a:rPr>
              <a:t>инфективна доза је око 50 бактерија по граму хамбургера</a:t>
            </a:r>
            <a:endParaRPr lang="ru-RU" sz="1800" dirty="0">
              <a:solidFill>
                <a:srgbClr val="002060"/>
              </a:solidFill>
              <a:latin typeface="Palatino Linotype" panose="02040502050505030304" pitchFamily="18" charset="0"/>
            </a:endParaRPr>
          </a:p>
          <a:p>
            <a:pPr marL="0" indent="0" algn="r">
              <a:buNone/>
            </a:pPr>
            <a:r>
              <a:rPr lang="ru-RU" sz="1800" b="0" i="0" u="none" strike="noStrike" baseline="0" dirty="0">
                <a:latin typeface="Palatino Linotype" panose="02040502050505030304" pitchFamily="18" charset="0"/>
              </a:rPr>
              <a:t>Загађене подземне воде, у близини животињске фарме, могу такође утицати на ширење заразе </a:t>
            </a:r>
          </a:p>
          <a:p>
            <a:pPr marL="0" indent="0" algn="r">
              <a:buNone/>
            </a:pPr>
            <a:r>
              <a:rPr lang="ru-RU" sz="1800" dirty="0">
                <a:latin typeface="Palatino Linotype" panose="02040502050505030304" pitchFamily="18" charset="0"/>
              </a:rPr>
              <a:t>Уочен </a:t>
            </a:r>
            <a:r>
              <a:rPr lang="ru-RU" sz="1800" b="0" i="0" u="none" strike="noStrike" baseline="0" dirty="0">
                <a:latin typeface="Palatino Linotype" panose="02040502050505030304" pitchFamily="18" charset="0"/>
              </a:rPr>
              <a:t>је директан пренос </a:t>
            </a:r>
            <a:r>
              <a:rPr lang="ru-RU" sz="1800" b="0" i="1" u="none" strike="noStrike" baseline="0" dirty="0">
                <a:latin typeface="Palatino Linotype" panose="02040502050505030304" pitchFamily="18" charset="0"/>
              </a:rPr>
              <a:t>E. coli </a:t>
            </a:r>
            <a:r>
              <a:rPr lang="ru-RU" sz="1800" b="0" i="0" u="none" strike="noStrike" baseline="0" dirty="0">
                <a:latin typeface="Palatino Linotype" panose="02040502050505030304" pitchFamily="18" charset="0"/>
              </a:rPr>
              <a:t>О157: Н7 са особе на особу</a:t>
            </a:r>
            <a:endParaRPr lang="en-US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rcRect b="6897"/>
          <a:stretch>
            <a:fillRect/>
          </a:stretch>
        </p:blipFill>
        <p:spPr>
          <a:xfrm>
            <a:off x="1704097" y="3491346"/>
            <a:ext cx="5610861" cy="336665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842654" cy="196069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702665" y="803564"/>
            <a:ext cx="7302789" cy="1015663"/>
          </a:xfrm>
          <a:prstGeom prst="rect">
            <a:avLst/>
          </a:prstGeom>
          <a:ln w="19050">
            <a:solidFill>
              <a:schemeClr val="accent3"/>
            </a:solidFill>
            <a:prstDash val="sysDot"/>
          </a:ln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Palatino Linotype" panose="02040502050505030304" pitchFamily="18" charset="0"/>
              </a:rPr>
              <a:t>О157: Н7 изазива и епидемије и спорадичне болести, пре свега </a:t>
            </a:r>
            <a:r>
              <a:rPr lang="ru-RU" sz="2000" b="1" dirty="0">
                <a:latin typeface="Palatino Linotype" panose="02040502050505030304" pitchFamily="18" charset="0"/>
              </a:rPr>
              <a:t>зоонозе.  </a:t>
            </a:r>
            <a:r>
              <a:rPr lang="ru-RU" sz="2000" dirty="0">
                <a:latin typeface="Palatino Linotype" panose="02040502050505030304" pitchFamily="18" charset="0"/>
              </a:rPr>
              <a:t>Настаје углавном након уноса </a:t>
            </a:r>
            <a:r>
              <a:rPr lang="ru-RU" sz="2000" b="1" dirty="0">
                <a:latin typeface="Palatino Linotype" panose="02040502050505030304" pitchFamily="18" charset="0"/>
              </a:rPr>
              <a:t>недовољно скуване пљескавице </a:t>
            </a:r>
            <a:r>
              <a:rPr lang="ru-RU" sz="2000" dirty="0">
                <a:latin typeface="Palatino Linotype" panose="02040502050505030304" pitchFamily="18" charset="0"/>
              </a:rPr>
              <a:t>инфициране узрочником</a:t>
            </a:r>
          </a:p>
        </p:txBody>
      </p:sp>
    </p:spTree>
    <p:extLst>
      <p:ext uri="{BB962C8B-B14F-4D97-AF65-F5344CB8AC3E}">
        <p14:creationId xmlns:p14="http://schemas.microsoft.com/office/powerpoint/2010/main" val="333428103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"/>
            <a:ext cx="9361488" cy="789708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>
            <a:normAutofit fontScale="90000"/>
          </a:bodyPr>
          <a:lstStyle/>
          <a:p>
            <a:pPr algn="ctr"/>
            <a:br>
              <a:rPr lang="en-US" sz="1800" b="0" i="0" u="none" strike="noStrike" baseline="0" dirty="0">
                <a:solidFill>
                  <a:srgbClr val="000000"/>
                </a:solidFill>
                <a:latin typeface="Palatino Linotype" panose="02040502050505030304" pitchFamily="18" charset="0"/>
              </a:rPr>
            </a:br>
            <a:r>
              <a:rPr lang="sr-Cyrl-RS" sz="3100" b="1" i="0" u="none" strike="noStrike" baseline="0" dirty="0">
                <a:latin typeface="Palatino Linotype" panose="02040502050505030304" pitchFamily="18" charset="0"/>
              </a:rPr>
              <a:t>Успостављање инфекције и механизам оштећења</a:t>
            </a:r>
            <a:endParaRPr lang="en-US" sz="3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201" y="1325563"/>
            <a:ext cx="9273287" cy="2997055"/>
          </a:xfrm>
        </p:spPr>
        <p:txBody>
          <a:bodyPr>
            <a:normAutofit/>
          </a:bodyPr>
          <a:lstStyle/>
          <a:p>
            <a:r>
              <a:rPr lang="ru-RU" sz="2000" b="0" i="0" u="none" strike="noStrike" baseline="0" dirty="0">
                <a:latin typeface="Palatino Linotype" panose="02040502050505030304" pitchFamily="18" charset="0"/>
              </a:rPr>
              <a:t>Након проласка кроз желудац, ЕНЕС </a:t>
            </a:r>
            <a:r>
              <a:rPr lang="ru-RU" sz="2000" b="1" i="0" u="none" strike="noStrike" baseline="0" dirty="0">
                <a:latin typeface="Palatino Linotype" panose="02040502050505030304" pitchFamily="18" charset="0"/>
              </a:rPr>
              <a:t>колонизују завршне делове црева</a:t>
            </a:r>
            <a:r>
              <a:rPr lang="ru-RU" sz="2000" b="0" i="0" u="none" strike="noStrike" baseline="0" dirty="0">
                <a:latin typeface="Palatino Linotype" panose="02040502050505030304" pitchFamily="18" charset="0"/>
              </a:rPr>
              <a:t> (везују се за површину слузнице црева) и затим се локално  умножавају (слично ЕРЕС)</a:t>
            </a:r>
          </a:p>
          <a:p>
            <a:endParaRPr lang="ru-RU" sz="2000" b="1" dirty="0">
              <a:latin typeface="Palatino Linotype" panose="02040502050505030304" pitchFamily="18" charset="0"/>
            </a:endParaRPr>
          </a:p>
          <a:p>
            <a:r>
              <a:rPr lang="ru-RU" sz="2000" b="1" dirty="0">
                <a:latin typeface="Palatino Linotype" panose="02040502050505030304" pitchFamily="18" charset="0"/>
              </a:rPr>
              <a:t>ЕНЕС продукују </a:t>
            </a:r>
            <a:r>
              <a:rPr lang="ru-RU" sz="2000" dirty="0">
                <a:latin typeface="Palatino Linotype" panose="02040502050505030304" pitchFamily="18" charset="0"/>
              </a:rPr>
              <a:t>један или два сродна, али антигенски различита токсина: </a:t>
            </a:r>
          </a:p>
          <a:p>
            <a:pPr algn="r">
              <a:buNone/>
            </a:pPr>
            <a:r>
              <a:rPr lang="ru-RU" sz="2000" b="1" dirty="0">
                <a:latin typeface="Palatino Linotype" panose="02040502050505030304" pitchFamily="18" charset="0"/>
              </a:rPr>
              <a:t>Шига-слични токсини 1 и 2 </a:t>
            </a:r>
            <a:r>
              <a:rPr lang="sr-Cyrl-RS" sz="2000" dirty="0">
                <a:latin typeface="Palatino Linotype" panose="02040502050505030304" pitchFamily="18" charset="0"/>
              </a:rPr>
              <a:t>који деле исту ензимску специфичност и везујућа места на циљним ћелијама као Шига токсин </a:t>
            </a:r>
            <a:r>
              <a:rPr lang="en-US" sz="2000" dirty="0">
                <a:latin typeface="Palatino Linotype" panose="02040502050505030304" pitchFamily="18" charset="0"/>
              </a:rPr>
              <a:t>S. </a:t>
            </a:r>
            <a:r>
              <a:rPr lang="en-US" sz="2000" dirty="0" err="1">
                <a:latin typeface="Palatino Linotype" panose="02040502050505030304" pitchFamily="18" charset="0"/>
              </a:rPr>
              <a:t>dysenteriae</a:t>
            </a:r>
            <a:r>
              <a:rPr lang="en-US" sz="2000" dirty="0">
                <a:latin typeface="Palatino Linotype" panose="02040502050505030304" pitchFamily="18" charset="0"/>
              </a:rPr>
              <a:t> </a:t>
            </a:r>
            <a:r>
              <a:rPr lang="sr-Cyrl-RS" sz="2000" dirty="0">
                <a:latin typeface="Palatino Linotype" panose="02040502050505030304" pitchFamily="18" charset="0"/>
              </a:rPr>
              <a:t>тип 1</a:t>
            </a:r>
            <a:endParaRPr lang="en-US" sz="2000" dirty="0"/>
          </a:p>
          <a:p>
            <a:endParaRPr lang="ru-RU" sz="2000" b="0" i="0" u="none" strike="noStrike" baseline="0" dirty="0">
              <a:latin typeface="Palatino Linotype" panose="02040502050505030304" pitchFamily="18" charset="0"/>
            </a:endParaRPr>
          </a:p>
          <a:p>
            <a:endParaRPr lang="ru-RU" sz="2000" dirty="0">
              <a:latin typeface="Palatino Linotype" panose="02040502050505030304" pitchFamily="18" charset="0"/>
            </a:endParaRPr>
          </a:p>
          <a:p>
            <a:endParaRPr lang="ru-RU" sz="2000" b="0" i="0" u="none" strike="noStrike" baseline="0" dirty="0">
              <a:latin typeface="Palatino Linotype" panose="02040502050505030304" pitchFamily="18" charset="0"/>
            </a:endParaRP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/>
          <a:srcRect r="3445" b="8852"/>
          <a:stretch>
            <a:fillRect/>
          </a:stretch>
        </p:blipFill>
        <p:spPr>
          <a:xfrm>
            <a:off x="0" y="4488873"/>
            <a:ext cx="4724400" cy="2369127"/>
          </a:xfrm>
          <a:prstGeom prst="rect">
            <a:avLst/>
          </a:prstGeom>
        </p:spPr>
      </p:pic>
      <p:pic>
        <p:nvPicPr>
          <p:cNvPr id="29698" name="Picture 2" descr="Резултат слика за ENTEROHEMORRHAGIC E COLI infecti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4516582"/>
            <a:ext cx="3985925" cy="234141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317673" y="4502728"/>
            <a:ext cx="2555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RS" b="1" dirty="0"/>
              <a:t>Масивна хеморагија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5813126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 descr="http://what-when-how.com/wp-content/uploads/2012/04/tmp4E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5112327" cy="6858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4681538" y="1457649"/>
            <a:ext cx="467995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dirty="0">
                <a:latin typeface="Palatino Linotype" panose="02040502050505030304" pitchFamily="18" charset="0"/>
              </a:rPr>
              <a:t>Данас се верује да је за настанак профузног крварења одговорна </a:t>
            </a:r>
            <a:r>
              <a:rPr lang="ru-RU" b="1" dirty="0">
                <a:latin typeface="Palatino Linotype" panose="02040502050505030304" pitchFamily="18" charset="0"/>
              </a:rPr>
              <a:t>интеракција инфламацијских цитокина и шига-сличног</a:t>
            </a:r>
            <a:r>
              <a:rPr lang="ru-RU" b="1" i="1" dirty="0">
                <a:latin typeface="Palatino Linotype" panose="02040502050505030304" pitchFamily="18" charset="0"/>
              </a:rPr>
              <a:t> </a:t>
            </a:r>
            <a:r>
              <a:rPr lang="ru-RU" b="1" dirty="0">
                <a:latin typeface="Palatino Linotype" panose="02040502050505030304" pitchFamily="18" charset="0"/>
              </a:rPr>
              <a:t>токсина</a:t>
            </a:r>
            <a:r>
              <a:rPr lang="ru-RU" dirty="0">
                <a:latin typeface="Palatino Linotype" panose="02040502050505030304" pitchFamily="18" charset="0"/>
              </a:rPr>
              <a:t>, који заједно оштећују крвне судове у ламини проприји</a:t>
            </a:r>
          </a:p>
          <a:p>
            <a:pPr algn="r"/>
            <a:endParaRPr lang="ru-RU" dirty="0">
              <a:latin typeface="Palatino Linotype" panose="02040502050505030304" pitchFamily="18" charset="0"/>
            </a:endParaRPr>
          </a:p>
          <a:p>
            <a:pPr algn="r"/>
            <a:endParaRPr lang="ru-RU" dirty="0">
              <a:latin typeface="Palatino Linotype" panose="02040502050505030304" pitchFamily="18" charset="0"/>
            </a:endParaRPr>
          </a:p>
          <a:p>
            <a:pPr algn="r"/>
            <a:endParaRPr lang="ru-RU" dirty="0">
              <a:latin typeface="Palatino Linotype" panose="02040502050505030304" pitchFamily="18" charset="0"/>
            </a:endParaRPr>
          </a:p>
          <a:p>
            <a:pPr algn="r"/>
            <a:endParaRPr lang="ru-RU" dirty="0">
              <a:latin typeface="Palatino Linotype" panose="02040502050505030304" pitchFamily="18" charset="0"/>
            </a:endParaRPr>
          </a:p>
          <a:p>
            <a:pPr algn="r"/>
            <a:endParaRPr lang="ru-RU" dirty="0">
              <a:latin typeface="Palatino Linotype" panose="02040502050505030304" pitchFamily="18" charset="0"/>
            </a:endParaRPr>
          </a:p>
          <a:p>
            <a:pPr algn="r"/>
            <a:endParaRPr lang="ru-RU" dirty="0">
              <a:latin typeface="Palatino Linotype" panose="02040502050505030304" pitchFamily="18" charset="0"/>
            </a:endParaRPr>
          </a:p>
          <a:p>
            <a:pPr algn="r"/>
            <a:r>
              <a:rPr lang="ru-RU" dirty="0">
                <a:latin typeface="Palatino Linotype" panose="02040502050505030304" pitchFamily="18" charset="0"/>
              </a:rPr>
              <a:t>Главна компликација ЕНЕС (у око 5% тешких клиничких случајева), је </a:t>
            </a:r>
            <a:r>
              <a:rPr lang="ru-RU" b="1" dirty="0">
                <a:latin typeface="Palatino Linotype" panose="02040502050505030304" pitchFamily="18" charset="0"/>
              </a:rPr>
              <a:t>оштећење малих крвних судова </a:t>
            </a:r>
            <a:r>
              <a:rPr lang="ru-RU" dirty="0">
                <a:latin typeface="Palatino Linotype" panose="02040502050505030304" pitchFamily="18" charset="0"/>
              </a:rPr>
              <a:t>које, уколико се деси у бубрежним гломерулима или код мале деце, најчешће резултира настанком </a:t>
            </a:r>
            <a:r>
              <a:rPr lang="sr-Latn-RS" b="1" dirty="0">
                <a:latin typeface="Palatino Linotype" panose="02040502050505030304" pitchFamily="18" charset="0"/>
              </a:rPr>
              <a:t>HUS</a:t>
            </a:r>
            <a:endParaRPr lang="ru-RU" b="1" dirty="0">
              <a:latin typeface="Palatino Linotype" panose="0204050205050503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850651" y="0"/>
            <a:ext cx="62392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sr-Cyrl-RS" sz="24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... Бактерије н</a:t>
            </a:r>
            <a:r>
              <a:rPr lang="ru-RU" sz="24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икада не улазе у крвоток 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076" y="166255"/>
            <a:ext cx="8425339" cy="789709"/>
          </a:xfrm>
        </p:spPr>
        <p:txBody>
          <a:bodyPr>
            <a:normAutofit/>
          </a:bodyPr>
          <a:lstStyle/>
          <a:p>
            <a:r>
              <a:rPr lang="sr-Cyrl-RS" sz="3600" b="1" dirty="0">
                <a:solidFill>
                  <a:srgbClr val="C00000"/>
                </a:solidFill>
              </a:rPr>
              <a:t>Ентероинвазивне</a:t>
            </a:r>
            <a:r>
              <a:rPr lang="sr-Cyrl-RS" sz="3600" b="1" dirty="0"/>
              <a:t> </a:t>
            </a:r>
            <a:r>
              <a:rPr lang="en-US" sz="3600" b="1" i="1" dirty="0"/>
              <a:t>E. coli </a:t>
            </a:r>
            <a:r>
              <a:rPr lang="sr-Cyrl-RS" sz="3600" b="1" i="1" dirty="0">
                <a:solidFill>
                  <a:srgbClr val="C00000"/>
                </a:solidFill>
              </a:rPr>
              <a:t>(</a:t>
            </a:r>
            <a:r>
              <a:rPr lang="en-US" sz="3600" b="1" i="1" dirty="0">
                <a:solidFill>
                  <a:srgbClr val="C00000"/>
                </a:solidFill>
              </a:rPr>
              <a:t>EIEC)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931" y="1336968"/>
            <a:ext cx="8426542" cy="2223650"/>
          </a:xfrm>
          <a:solidFill>
            <a:schemeClr val="bg2">
              <a:lumMod val="90000"/>
            </a:schemeClr>
          </a:solidFill>
          <a:ln w="28575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txBody>
          <a:bodyPr>
            <a:normAutofit/>
          </a:bodyPr>
          <a:lstStyle/>
          <a:p>
            <a:r>
              <a:rPr lang="sr-Cyrl-RS" sz="2000" b="1" dirty="0"/>
              <a:t>Сличне шигелама</a:t>
            </a:r>
          </a:p>
          <a:p>
            <a:r>
              <a:rPr lang="sr-Cyrl-RS" sz="2000" dirty="0"/>
              <a:t>Углавном изазивају инфекције код деце млађе од 5 година у </a:t>
            </a:r>
            <a:r>
              <a:rPr lang="sr-Cyrl-RS" sz="2000" b="1" dirty="0"/>
              <a:t>земљама у развоју</a:t>
            </a:r>
          </a:p>
          <a:p>
            <a:r>
              <a:rPr lang="sr-Cyrl-RS" sz="2000" dirty="0"/>
              <a:t>Повремене епидемије </a:t>
            </a:r>
            <a:r>
              <a:rPr lang="sr-Cyrl-RS" sz="2000" b="1" dirty="0"/>
              <a:t>у развијеним земљама </a:t>
            </a:r>
            <a:r>
              <a:rPr lang="sr-Cyrl-RS" sz="2000" dirty="0"/>
              <a:t>које су обично удружене са уносом контаминиране хране и воде</a:t>
            </a:r>
          </a:p>
          <a:p>
            <a:r>
              <a:rPr lang="sr-Cyrl-RS" sz="2000" b="1" dirty="0"/>
              <a:t>Људи су једини познати резервоар инфекције </a:t>
            </a:r>
            <a:endParaRPr lang="en-US" sz="2000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2538450" y="3616036"/>
            <a:ext cx="3335877" cy="3241963"/>
            <a:chOff x="2538450" y="3616036"/>
            <a:chExt cx="3335877" cy="3241963"/>
          </a:xfrm>
        </p:grpSpPr>
        <p:pic>
          <p:nvPicPr>
            <p:cNvPr id="101378" name="Picture 2" descr="Резултат слика за (EIEC)pathogenesis"/>
            <p:cNvPicPr>
              <a:picLocks noChangeAspect="1" noChangeArrowheads="1"/>
            </p:cNvPicPr>
            <p:nvPr/>
          </p:nvPicPr>
          <p:blipFill>
            <a:blip r:embed="rId2" cstate="print"/>
            <a:srcRect l="30490" t="49661" r="30480" b="6397"/>
            <a:stretch>
              <a:fillRect/>
            </a:stretch>
          </p:blipFill>
          <p:spPr bwMode="auto">
            <a:xfrm>
              <a:off x="2538450" y="3616036"/>
              <a:ext cx="3294313" cy="3241963"/>
            </a:xfrm>
            <a:prstGeom prst="rect">
              <a:avLst/>
            </a:prstGeom>
            <a:noFill/>
          </p:spPr>
        </p:pic>
        <p:sp>
          <p:nvSpPr>
            <p:cNvPr id="5" name="Rounded Rectangle 4"/>
            <p:cNvSpPr/>
            <p:nvPr/>
          </p:nvSpPr>
          <p:spPr>
            <a:xfrm>
              <a:off x="5527964" y="3990109"/>
              <a:ext cx="346363" cy="51261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04777"/>
            <a:ext cx="9361488" cy="1201002"/>
          </a:xfrm>
          <a:solidFill>
            <a:schemeClr val="bg2"/>
          </a:solidFill>
        </p:spPr>
        <p:txBody>
          <a:bodyPr>
            <a:normAutofit fontScale="90000"/>
          </a:bodyPr>
          <a:lstStyle/>
          <a:p>
            <a:pPr algn="l"/>
            <a:br>
              <a:rPr lang="en-US" sz="1800" dirty="0">
                <a:solidFill>
                  <a:srgbClr val="000000"/>
                </a:solidFill>
                <a:latin typeface="Palatino Linotype" panose="02040502050505030304" pitchFamily="18" charset="0"/>
              </a:rPr>
            </a:br>
            <a:br>
              <a:rPr lang="sr-Cyrl-RS" sz="1800" dirty="0">
                <a:solidFill>
                  <a:srgbClr val="000000"/>
                </a:solidFill>
                <a:latin typeface="Palatino Linotype" panose="02040502050505030304" pitchFamily="18" charset="0"/>
              </a:rPr>
            </a:br>
            <a:r>
              <a:rPr lang="en-US" sz="2700" b="1" dirty="0">
                <a:latin typeface="Palatino Linotype" panose="02040502050505030304" pitchFamily="18" charset="0"/>
              </a:rPr>
              <a:t> </a:t>
            </a:r>
            <a:r>
              <a:rPr lang="en-US" sz="3100" b="1" i="1" dirty="0" err="1">
                <a:solidFill>
                  <a:srgbClr val="C00000"/>
                </a:solidFill>
                <a:latin typeface="Palatino Linotype" panose="02040502050505030304" pitchFamily="18" charset="0"/>
              </a:rPr>
              <a:t>Klebsiella</a:t>
            </a:r>
            <a:r>
              <a:rPr lang="en-US" sz="31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 </a:t>
            </a:r>
            <a:br>
              <a:rPr lang="sr-Cyrl-RS" sz="3100" dirty="0">
                <a:solidFill>
                  <a:srgbClr val="000000"/>
                </a:solidFill>
                <a:latin typeface="Palatino Linotype" panose="02040502050505030304" pitchFamily="18" charset="0"/>
              </a:rPr>
            </a:br>
            <a:r>
              <a:rPr lang="sr-Cyrl-RS" sz="3100" b="1" dirty="0">
                <a:latin typeface="Palatino Linotype" panose="02040502050505030304" pitchFamily="18" charset="0"/>
              </a:rPr>
              <a:t>Коменсалне ентеробактерије </a:t>
            </a:r>
            <a:br>
              <a:rPr lang="en-US" sz="3100" b="1" dirty="0">
                <a:latin typeface="Palatino Linotype" panose="02040502050505030304" pitchFamily="18" charset="0"/>
              </a:rPr>
            </a:br>
            <a:endParaRPr lang="en-US" sz="3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200701"/>
            <a:ext cx="9361488" cy="4428699"/>
          </a:xfrm>
        </p:spPr>
        <p:txBody>
          <a:bodyPr>
            <a:normAutofit fontScale="55000" lnSpcReduction="20000"/>
          </a:bodyPr>
          <a:lstStyle/>
          <a:p>
            <a:r>
              <a:rPr lang="en-US" i="1" dirty="0">
                <a:latin typeface="Palatino Linotype" panose="02040502050505030304" pitchFamily="18" charset="0"/>
              </a:rPr>
              <a:t>Gram</a:t>
            </a:r>
            <a:r>
              <a:rPr lang="en-US" dirty="0">
                <a:latin typeface="Palatino Linotype" panose="02040502050505030304" pitchFamily="18" charset="0"/>
              </a:rPr>
              <a:t> </a:t>
            </a:r>
            <a:r>
              <a:rPr lang="sr-Cyrl-RS" dirty="0">
                <a:latin typeface="Palatino Linotype" panose="02040502050505030304" pitchFamily="18" charset="0"/>
              </a:rPr>
              <a:t>негативне, непокретне бактеријешироко распрострањене у природи, земљи, води и интестиналном систему људи и животиња </a:t>
            </a:r>
          </a:p>
          <a:p>
            <a:endParaRPr lang="sr-Cyrl-RS" dirty="0">
              <a:latin typeface="Palatino Linotype" panose="02040502050505030304" pitchFamily="18" charset="0"/>
            </a:endParaRPr>
          </a:p>
          <a:p>
            <a:r>
              <a:rPr lang="sr-Cyrl-RS" dirty="0">
                <a:latin typeface="Palatino Linotype" panose="02040502050505030304" pitchFamily="18" charset="0"/>
              </a:rPr>
              <a:t>Поседују </a:t>
            </a:r>
            <a:r>
              <a:rPr lang="sr-Cyrl-RS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капсулу</a:t>
            </a:r>
            <a:r>
              <a:rPr lang="sr-Cyrl-RS" dirty="0">
                <a:latin typeface="Palatino Linotype" panose="02040502050505030304" pitchFamily="18" charset="0"/>
              </a:rPr>
              <a:t>, један од главних фактора вируленције (тзв. К антиген)</a:t>
            </a:r>
          </a:p>
          <a:p>
            <a:pPr>
              <a:buNone/>
            </a:pPr>
            <a:r>
              <a:rPr lang="sr-Cyrl-RS" dirty="0">
                <a:latin typeface="Palatino Linotype" panose="02040502050505030304" pitchFamily="18" charset="0"/>
              </a:rPr>
              <a:t> </a:t>
            </a:r>
          </a:p>
          <a:p>
            <a:r>
              <a:rPr lang="sr-Cyrl-RS" dirty="0">
                <a:latin typeface="Palatino Linotype" panose="02040502050505030304" pitchFamily="18" charset="0"/>
              </a:rPr>
              <a:t>Капсула има </a:t>
            </a:r>
            <a:r>
              <a:rPr lang="sr-Cyrl-RS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антифагоцитну улогу </a:t>
            </a:r>
            <a:r>
              <a:rPr lang="sr-Cyrl-RS" dirty="0">
                <a:latin typeface="Palatino Linotype" panose="02040502050505030304" pitchFamily="18" charset="0"/>
              </a:rPr>
              <a:t>захваљујући којој се ове бактерије брзо и релативно лако дисеминују крвотоком и могу узроковати сепсу </a:t>
            </a:r>
          </a:p>
          <a:p>
            <a:endParaRPr lang="en-US" dirty="0">
              <a:latin typeface="Palatino Linotype" panose="02040502050505030304" pitchFamily="18" charset="0"/>
            </a:endParaRPr>
          </a:p>
          <a:p>
            <a:r>
              <a:rPr lang="sr-Cyrl-RS" dirty="0">
                <a:latin typeface="Palatino Linotype" panose="02040502050505030304" pitchFamily="18" charset="0"/>
              </a:rPr>
              <a:t>Две су врсте најчешћи изазивачи болести људи: </a:t>
            </a:r>
            <a:r>
              <a:rPr lang="en-US" b="1" i="1" dirty="0" err="1">
                <a:solidFill>
                  <a:srgbClr val="002060"/>
                </a:solidFill>
                <a:latin typeface="Palatino Linotype" panose="02040502050505030304" pitchFamily="18" charset="0"/>
              </a:rPr>
              <a:t>Klebsiella</a:t>
            </a:r>
            <a:r>
              <a:rPr lang="en-US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 </a:t>
            </a:r>
            <a:r>
              <a:rPr lang="en-US" b="1" i="1" dirty="0" err="1">
                <a:solidFill>
                  <a:srgbClr val="002060"/>
                </a:solidFill>
                <a:latin typeface="Palatino Linotype" panose="02040502050505030304" pitchFamily="18" charset="0"/>
              </a:rPr>
              <a:t>pneumoniae</a:t>
            </a:r>
            <a:r>
              <a:rPr lang="en-US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 </a:t>
            </a:r>
            <a:r>
              <a:rPr lang="sr-Cyrl-RS" dirty="0">
                <a:latin typeface="Palatino Linotype" panose="02040502050505030304" pitchFamily="18" charset="0"/>
              </a:rPr>
              <a:t>и </a:t>
            </a:r>
            <a:r>
              <a:rPr lang="en-US" b="1" i="1" dirty="0" err="1">
                <a:solidFill>
                  <a:srgbClr val="002060"/>
                </a:solidFill>
                <a:latin typeface="Palatino Linotype" panose="02040502050505030304" pitchFamily="18" charset="0"/>
              </a:rPr>
              <a:t>Klebsiella</a:t>
            </a:r>
            <a:r>
              <a:rPr lang="en-US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 </a:t>
            </a:r>
            <a:r>
              <a:rPr lang="en-US" b="1" i="1" dirty="0" err="1">
                <a:solidFill>
                  <a:srgbClr val="002060"/>
                </a:solidFill>
                <a:latin typeface="Palatino Linotype" panose="02040502050505030304" pitchFamily="18" charset="0"/>
              </a:rPr>
              <a:t>oxytoca</a:t>
            </a:r>
            <a:endParaRPr lang="en-US" b="1" dirty="0">
              <a:solidFill>
                <a:srgbClr val="002060"/>
              </a:solidFill>
              <a:latin typeface="Palatino Linotype" panose="02040502050505030304" pitchFamily="18" charset="0"/>
            </a:endParaRPr>
          </a:p>
          <a:p>
            <a:endParaRPr lang="en-US" dirty="0">
              <a:latin typeface="Palatino Linotype" panose="02040502050505030304" pitchFamily="18" charset="0"/>
            </a:endParaRPr>
          </a:p>
          <a:p>
            <a:r>
              <a:rPr lang="sr-Cyrl-RS" dirty="0">
                <a:latin typeface="Palatino Linotype" panose="02040502050505030304" pitchFamily="18" charset="0"/>
              </a:rPr>
              <a:t>Иако су </a:t>
            </a:r>
            <a:r>
              <a:rPr lang="en-US" b="1" i="1" dirty="0" err="1">
                <a:solidFill>
                  <a:srgbClr val="002060"/>
                </a:solidFill>
                <a:latin typeface="Palatino Linotype" panose="02040502050505030304" pitchFamily="18" charset="0"/>
              </a:rPr>
              <a:t>Klebsiella</a:t>
            </a:r>
            <a:r>
              <a:rPr lang="en-US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 </a:t>
            </a:r>
            <a:r>
              <a:rPr lang="en-US" b="1" i="1" dirty="0" err="1">
                <a:solidFill>
                  <a:srgbClr val="002060"/>
                </a:solidFill>
                <a:latin typeface="Palatino Linotype" panose="02040502050505030304" pitchFamily="18" charset="0"/>
              </a:rPr>
              <a:t>ozaenae</a:t>
            </a:r>
            <a:r>
              <a:rPr lang="en-US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 </a:t>
            </a:r>
            <a:r>
              <a:rPr lang="sr-Cyrl-RS" dirty="0">
                <a:latin typeface="Palatino Linotype" panose="02040502050505030304" pitchFamily="18" charset="0"/>
              </a:rPr>
              <a:t>и </a:t>
            </a:r>
            <a:r>
              <a:rPr lang="en-US" b="1" i="1" dirty="0" err="1">
                <a:solidFill>
                  <a:srgbClr val="002060"/>
                </a:solidFill>
                <a:latin typeface="Palatino Linotype" panose="02040502050505030304" pitchFamily="18" charset="0"/>
              </a:rPr>
              <a:t>Klebsiella</a:t>
            </a:r>
            <a:r>
              <a:rPr lang="en-US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 </a:t>
            </a:r>
            <a:r>
              <a:rPr lang="en-US" b="1" i="1" dirty="0" err="1">
                <a:solidFill>
                  <a:srgbClr val="002060"/>
                </a:solidFill>
                <a:latin typeface="Palatino Linotype" panose="02040502050505030304" pitchFamily="18" charset="0"/>
              </a:rPr>
              <a:t>rhinoscleromatis</a:t>
            </a:r>
            <a:r>
              <a:rPr lang="en-US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 </a:t>
            </a:r>
            <a:r>
              <a:rPr lang="sr-Cyrl-RS" dirty="0">
                <a:latin typeface="Palatino Linotype" panose="02040502050505030304" pitchFamily="18" charset="0"/>
              </a:rPr>
              <a:t>подкласа </a:t>
            </a:r>
            <a:r>
              <a:rPr lang="en-US" i="1" dirty="0" err="1">
                <a:latin typeface="Palatino Linotype" panose="02040502050505030304" pitchFamily="18" charset="0"/>
              </a:rPr>
              <a:t>Klebsiella</a:t>
            </a:r>
            <a:r>
              <a:rPr lang="en-US" i="1" dirty="0">
                <a:latin typeface="Palatino Linotype" panose="02040502050505030304" pitchFamily="18" charset="0"/>
              </a:rPr>
              <a:t> </a:t>
            </a:r>
            <a:r>
              <a:rPr lang="en-US" i="1" dirty="0" err="1">
                <a:latin typeface="Palatino Linotype" panose="02040502050505030304" pitchFamily="18" charset="0"/>
              </a:rPr>
              <a:t>pneumoniae</a:t>
            </a:r>
            <a:r>
              <a:rPr lang="en-US" dirty="0">
                <a:latin typeface="Palatino Linotype" panose="02040502050505030304" pitchFamily="18" charset="0"/>
              </a:rPr>
              <a:t>, </a:t>
            </a:r>
            <a:r>
              <a:rPr lang="sr-Cyrl-RS" dirty="0">
                <a:latin typeface="Palatino Linotype" panose="02040502050505030304" pitchFamily="18" charset="0"/>
              </a:rPr>
              <a:t>ове бактерије се због различите клиничке слике коју изазивају проучавају посебно</a:t>
            </a:r>
          </a:p>
          <a:p>
            <a:pPr marL="0" indent="0">
              <a:buNone/>
            </a:pPr>
            <a:endParaRPr lang="sr-Cyrl-RS" dirty="0">
              <a:latin typeface="Palatino Linotype" panose="02040502050505030304" pitchFamily="18" charset="0"/>
            </a:endParaRPr>
          </a:p>
          <a:p>
            <a:r>
              <a:rPr lang="ru-RU" b="1" dirty="0">
                <a:latin typeface="Palatino Linotype" panose="02040502050505030304" pitchFamily="18" charset="0"/>
              </a:rPr>
              <a:t>Брз развој резистенције ка појединим класама антибиотика</a:t>
            </a:r>
            <a:r>
              <a:rPr lang="en-US" b="1" dirty="0">
                <a:latin typeface="Palatino Linotype" panose="02040502050505030304" pitchFamily="18" charset="0"/>
              </a:rPr>
              <a:t> - </a:t>
            </a:r>
            <a:r>
              <a:rPr lang="ru-RU" b="1" dirty="0">
                <a:latin typeface="Palatino Linotype" panose="02040502050505030304" pitchFamily="18" charset="0"/>
              </a:rPr>
              <a:t>узрочници опортунистичких инфекција у болницама (мултирезистентни сојеви) </a:t>
            </a:r>
            <a:endParaRPr lang="sr-Cyrl-RS" b="1" dirty="0">
              <a:latin typeface="Palatino Linotype" panose="02040502050505030304" pitchFamily="18" charset="0"/>
            </a:endParaRPr>
          </a:p>
        </p:txBody>
      </p:sp>
      <p:pic>
        <p:nvPicPr>
          <p:cNvPr id="89090" name="Picture 2" descr="http://klebsiella-pneumoniae.org/klebsiella_pneumoniae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89870" y="104777"/>
            <a:ext cx="2100042" cy="189703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1811680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42875"/>
            <a:ext cx="9361488" cy="996287"/>
          </a:xfrm>
          <a:solidFill>
            <a:schemeClr val="bg2"/>
          </a:solidFill>
        </p:spPr>
        <p:txBody>
          <a:bodyPr>
            <a:normAutofit fontScale="90000"/>
          </a:bodyPr>
          <a:lstStyle/>
          <a:p>
            <a:pPr algn="ctr"/>
            <a:br>
              <a:rPr lang="sr-Cyrl-RS" sz="28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</a:br>
            <a:r>
              <a:rPr lang="en-US" sz="2800" b="1" i="1" dirty="0" err="1">
                <a:solidFill>
                  <a:srgbClr val="C00000"/>
                </a:solidFill>
                <a:latin typeface="Palatino Linotype" panose="02040502050505030304" pitchFamily="18" charset="0"/>
              </a:rPr>
              <a:t>Klebsiella</a:t>
            </a:r>
            <a:r>
              <a:rPr lang="en-US" sz="28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 </a:t>
            </a:r>
            <a:br>
              <a:rPr lang="sr-Cyrl-RS" sz="2800" dirty="0">
                <a:solidFill>
                  <a:srgbClr val="000000"/>
                </a:solidFill>
                <a:latin typeface="Palatino Linotype" panose="02040502050505030304" pitchFamily="18" charset="0"/>
              </a:rPr>
            </a:br>
            <a:r>
              <a:rPr lang="sr-Cyrl-RS" sz="2800" b="1" dirty="0">
                <a:latin typeface="Palatino Linotype" panose="02040502050505030304" pitchFamily="18" charset="0"/>
              </a:rPr>
              <a:t>Клиничке манифестације</a:t>
            </a:r>
            <a:br>
              <a:rPr lang="en-US" sz="2800" b="1" dirty="0">
                <a:latin typeface="Palatino Linotype" panose="02040502050505030304" pitchFamily="18" charset="0"/>
              </a:rPr>
            </a:br>
            <a:endParaRPr lang="en-US" sz="2800" b="1" dirty="0">
              <a:latin typeface="Palatino Linotype" panose="02040502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67109"/>
            <a:ext cx="9361488" cy="5162266"/>
          </a:xfrm>
        </p:spPr>
        <p:txBody>
          <a:bodyPr>
            <a:normAutofit fontScale="25000" lnSpcReduction="20000"/>
          </a:bodyPr>
          <a:lstStyle/>
          <a:p>
            <a:r>
              <a:rPr lang="en-US" sz="8000" i="1" dirty="0" err="1">
                <a:latin typeface="Palatino Linotype" panose="02040502050505030304" pitchFamily="18" charset="0"/>
              </a:rPr>
              <a:t>Klebsiella</a:t>
            </a:r>
            <a:r>
              <a:rPr lang="en-US" sz="8000" i="1" dirty="0">
                <a:latin typeface="Palatino Linotype" panose="02040502050505030304" pitchFamily="18" charset="0"/>
              </a:rPr>
              <a:t> pneumoniae </a:t>
            </a:r>
            <a:r>
              <a:rPr lang="sr-Cyrl-RS" sz="8000" dirty="0">
                <a:latin typeface="Palatino Linotype" panose="02040502050505030304" pitchFamily="18" charset="0"/>
              </a:rPr>
              <a:t>узрокује </a:t>
            </a:r>
            <a:r>
              <a:rPr lang="sr-Cyrl-RS" sz="8000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пнеумонију, апсцесе плућа и инфекције уринарног тракта</a:t>
            </a:r>
            <a:r>
              <a:rPr lang="sr-Cyrl-RS" sz="8000" b="1" dirty="0">
                <a:latin typeface="Palatino Linotype" panose="02040502050505030304" pitchFamily="18" charset="0"/>
              </a:rPr>
              <a:t> </a:t>
            </a:r>
            <a:r>
              <a:rPr lang="sr-Cyrl-RS" sz="8000" dirty="0">
                <a:latin typeface="Palatino Linotype" panose="02040502050505030304" pitchFamily="18" charset="0"/>
              </a:rPr>
              <a:t>(пијелонефритис и циститис), нарочито код дуголежећих пацијената</a:t>
            </a:r>
          </a:p>
          <a:p>
            <a:endParaRPr lang="en-US" sz="8000" dirty="0">
              <a:latin typeface="Palatino Linotype" panose="02040502050505030304" pitchFamily="18" charset="0"/>
            </a:endParaRPr>
          </a:p>
          <a:p>
            <a:r>
              <a:rPr lang="en-US" sz="8000" i="1" dirty="0">
                <a:latin typeface="Palatino Linotype" panose="02040502050505030304" pitchFamily="18" charset="0"/>
              </a:rPr>
              <a:t>K. </a:t>
            </a:r>
            <a:r>
              <a:rPr lang="en-US" sz="8000" i="1" dirty="0" err="1">
                <a:latin typeface="Palatino Linotype" panose="02040502050505030304" pitchFamily="18" charset="0"/>
              </a:rPr>
              <a:t>ozaenae</a:t>
            </a:r>
            <a:r>
              <a:rPr lang="en-US" sz="8000" i="1" dirty="0">
                <a:latin typeface="Palatino Linotype" panose="02040502050505030304" pitchFamily="18" charset="0"/>
              </a:rPr>
              <a:t> </a:t>
            </a:r>
            <a:r>
              <a:rPr lang="sr-Cyrl-RS" sz="8000" dirty="0">
                <a:latin typeface="Palatino Linotype" panose="02040502050505030304" pitchFamily="18" charset="0"/>
              </a:rPr>
              <a:t>узрокује атрофични ринитис и озену, </a:t>
            </a:r>
            <a:r>
              <a:rPr lang="en-US" sz="8000" dirty="0">
                <a:latin typeface="Palatino Linotype" panose="02040502050505030304" pitchFamily="18" charset="0"/>
              </a:rPr>
              <a:t>a </a:t>
            </a:r>
            <a:r>
              <a:rPr lang="sr-Cyrl-RS" sz="8000" dirty="0">
                <a:latin typeface="Palatino Linotype" panose="02040502050505030304" pitchFamily="18" charset="0"/>
              </a:rPr>
              <a:t>инфекција </a:t>
            </a:r>
            <a:r>
              <a:rPr lang="en-US" sz="8000" i="1" dirty="0">
                <a:latin typeface="Palatino Linotype" panose="02040502050505030304" pitchFamily="18" charset="0"/>
              </a:rPr>
              <a:t>K. </a:t>
            </a:r>
            <a:r>
              <a:rPr lang="en-US" sz="8000" i="1" dirty="0" err="1">
                <a:latin typeface="Palatino Linotype" panose="02040502050505030304" pitchFamily="18" charset="0"/>
              </a:rPr>
              <a:t>rhinoscleromatis</a:t>
            </a:r>
            <a:r>
              <a:rPr lang="en-US" sz="8000" i="1" dirty="0">
                <a:latin typeface="Palatino Linotype" panose="02040502050505030304" pitchFamily="18" charset="0"/>
              </a:rPr>
              <a:t> </a:t>
            </a:r>
            <a:r>
              <a:rPr lang="sr-Cyrl-RS" sz="8000" dirty="0">
                <a:latin typeface="Palatino Linotype" panose="02040502050505030304" pitchFamily="18" charset="0"/>
              </a:rPr>
              <a:t>доводи до настанка риносклерома</a:t>
            </a:r>
          </a:p>
          <a:p>
            <a:endParaRPr lang="en-US" sz="8000" dirty="0">
              <a:latin typeface="Palatino Linotype" panose="02040502050505030304" pitchFamily="18" charset="0"/>
            </a:endParaRPr>
          </a:p>
          <a:p>
            <a:r>
              <a:rPr lang="ru-RU" sz="8000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Атрофични ринитис </a:t>
            </a:r>
            <a:r>
              <a:rPr lang="ru-RU" sz="8000" dirty="0">
                <a:latin typeface="Palatino Linotype" panose="02040502050505030304" pitchFamily="18" charset="0"/>
              </a:rPr>
              <a:t>карактрише присуство поља сквамозне метаплазије, деструкције жлезданог епитела уз губитак секреције мукуса што узрокује настанак суве и болне слузокоже носа</a:t>
            </a:r>
          </a:p>
          <a:p>
            <a:endParaRPr lang="en-US" sz="8000" dirty="0">
              <a:latin typeface="Palatino Linotype" panose="02040502050505030304" pitchFamily="18" charset="0"/>
            </a:endParaRPr>
          </a:p>
          <a:p>
            <a:r>
              <a:rPr lang="ru-RU" sz="8000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Озену </a:t>
            </a:r>
            <a:r>
              <a:rPr lang="ru-RU" sz="8000" dirty="0">
                <a:latin typeface="Palatino Linotype" panose="02040502050505030304" pitchFamily="18" charset="0"/>
              </a:rPr>
              <a:t>карактерише присуство зеленкастог садржаја, јако непријатног мириса који обструира носне канале </a:t>
            </a:r>
          </a:p>
          <a:p>
            <a:endParaRPr lang="en-US" sz="8000" dirty="0">
              <a:latin typeface="Palatino Linotype" panose="02040502050505030304" pitchFamily="18" charset="0"/>
            </a:endParaRPr>
          </a:p>
          <a:p>
            <a:r>
              <a:rPr lang="sr-Cyrl-RS" sz="8000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Риносклером </a:t>
            </a:r>
            <a:r>
              <a:rPr lang="sr-Cyrl-RS" sz="8000" dirty="0">
                <a:latin typeface="Palatino Linotype" panose="02040502050505030304" pitchFamily="18" charset="0"/>
              </a:rPr>
              <a:t>који узрокује </a:t>
            </a:r>
            <a:r>
              <a:rPr lang="en-US" sz="8000" i="1" dirty="0">
                <a:latin typeface="Palatino Linotype" panose="02040502050505030304" pitchFamily="18" charset="0"/>
              </a:rPr>
              <a:t>K. </a:t>
            </a:r>
            <a:r>
              <a:rPr lang="en-US" sz="8000" i="1" dirty="0" err="1">
                <a:latin typeface="Palatino Linotype" panose="02040502050505030304" pitchFamily="18" charset="0"/>
              </a:rPr>
              <a:t>rhinoscleromatis</a:t>
            </a:r>
            <a:r>
              <a:rPr lang="en-US" sz="8000" i="1" dirty="0">
                <a:latin typeface="Palatino Linotype" panose="02040502050505030304" pitchFamily="18" charset="0"/>
              </a:rPr>
              <a:t> </a:t>
            </a:r>
            <a:r>
              <a:rPr lang="sr-Cyrl-RS" sz="8000" dirty="0">
                <a:latin typeface="Palatino Linotype" panose="02040502050505030304" pitchFamily="18" charset="0"/>
              </a:rPr>
              <a:t>најчешће започиње симптомима који подсећају на обичну прегладу. Међутим, долази до настанка инфламације и формирања субмукозних гранулома, чија маса може бити довољно велика да обструира носне канале и узрокује отицање лица</a:t>
            </a:r>
          </a:p>
          <a:p>
            <a:pPr marL="0" indent="0">
              <a:buNone/>
            </a:pPr>
            <a:endParaRPr lang="sr-Cyrl-RS" sz="7200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endParaRPr lang="en-US" sz="38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9300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8364" y="375313"/>
            <a:ext cx="8884693" cy="2026693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  <a:prstDash val="sysDot"/>
          </a:ln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500" b="1" i="0" u="none" strike="noStrike" baseline="0" dirty="0">
                <a:solidFill>
                  <a:srgbClr val="C00000"/>
                </a:solidFill>
                <a:latin typeface="Palatino Linotype" panose="02040502050505030304" pitchFamily="18" charset="0"/>
              </a:rPr>
              <a:t>Цревни патогени се уносе феко-оралним путем </a:t>
            </a:r>
          </a:p>
          <a:p>
            <a:pPr algn="ctr">
              <a:buNone/>
            </a:pPr>
            <a:r>
              <a:rPr lang="ru-RU" sz="2500" i="0" u="none" strike="noStrike" baseline="0" dirty="0">
                <a:latin typeface="Palatino Linotype" panose="02040502050505030304" pitchFamily="18" charset="0"/>
              </a:rPr>
              <a:t>7</a:t>
            </a:r>
            <a:r>
              <a:rPr lang="sr-Latn-RS" sz="2500" i="0" u="none" strike="noStrike" baseline="0" dirty="0">
                <a:latin typeface="Palatino Linotype" panose="02040502050505030304" pitchFamily="18" charset="0"/>
              </a:rPr>
              <a:t> </a:t>
            </a:r>
            <a:r>
              <a:rPr lang="en-US" sz="2500" i="0" u="none" strike="noStrike" baseline="0" dirty="0">
                <a:latin typeface="Palatino Linotype" panose="02040502050505030304" pitchFamily="18" charset="0"/>
              </a:rPr>
              <a:t> </a:t>
            </a:r>
            <a:r>
              <a:rPr lang="sr-Cyrl-RS" sz="2500" dirty="0">
                <a:latin typeface="Palatino Linotype" panose="02040502050505030304" pitchFamily="18" charset="0"/>
              </a:rPr>
              <a:t>ф</a:t>
            </a:r>
            <a:r>
              <a:rPr lang="ru-RU" sz="2500" i="0" u="none" strike="noStrike" baseline="0" dirty="0">
                <a:latin typeface="Palatino Linotype" panose="02040502050505030304" pitchFamily="18" charset="0"/>
              </a:rPr>
              <a:t>актора од којих зависи исход инфекције: </a:t>
            </a:r>
          </a:p>
          <a:p>
            <a:pPr marL="0" indent="0" algn="ctr">
              <a:buNone/>
            </a:pPr>
            <a:r>
              <a:rPr lang="en-US" sz="2500" b="1" i="0" u="none" strike="noStrike" baseline="0" dirty="0">
                <a:latin typeface="Palatino Linotype" panose="02040502050505030304" pitchFamily="18" charset="0"/>
              </a:rPr>
              <a:t>"7 </a:t>
            </a:r>
            <a:r>
              <a:rPr lang="sr-Latn-RS" sz="2500" b="1" dirty="0">
                <a:latin typeface="Palatino Linotype" panose="02040502050505030304" pitchFamily="18" charset="0"/>
              </a:rPr>
              <a:t>F</a:t>
            </a:r>
            <a:r>
              <a:rPr lang="en-US" sz="2500" b="1" i="0" u="none" strike="noStrike" baseline="0" dirty="0">
                <a:latin typeface="Palatino Linotype" panose="02040502050505030304" pitchFamily="18" charset="0"/>
              </a:rPr>
              <a:t>": </a:t>
            </a:r>
            <a:r>
              <a:rPr lang="en-US" sz="2500" b="0" i="0" u="none" strike="noStrike" baseline="0" dirty="0">
                <a:latin typeface="Palatino Linotype" panose="02040502050505030304" pitchFamily="18" charset="0"/>
              </a:rPr>
              <a:t>“</a:t>
            </a:r>
            <a:r>
              <a:rPr lang="sr-Latn-RS" sz="2500" b="0" i="1" u="none" strike="noStrike" baseline="0" dirty="0">
                <a:latin typeface="Palatino Linotype" panose="02040502050505030304" pitchFamily="18" charset="0"/>
              </a:rPr>
              <a:t>F</a:t>
            </a:r>
            <a:r>
              <a:rPr lang="en-US" sz="2500" b="0" i="1" u="none" strike="noStrike" baseline="0" dirty="0" err="1">
                <a:latin typeface="Palatino Linotype" panose="02040502050505030304" pitchFamily="18" charset="0"/>
              </a:rPr>
              <a:t>eces</a:t>
            </a:r>
            <a:r>
              <a:rPr lang="en-US" sz="2500" b="0" i="1" u="none" strike="noStrike" baseline="0" dirty="0">
                <a:latin typeface="Palatino Linotype" panose="02040502050505030304" pitchFamily="18" charset="0"/>
              </a:rPr>
              <a:t>, </a:t>
            </a:r>
            <a:r>
              <a:rPr lang="sr-Latn-RS" sz="2500" b="0" i="1" u="none" strike="noStrike" baseline="0" dirty="0">
                <a:latin typeface="Palatino Linotype" panose="02040502050505030304" pitchFamily="18" charset="0"/>
              </a:rPr>
              <a:t>F</a:t>
            </a:r>
            <a:r>
              <a:rPr lang="en-US" sz="2500" b="0" i="1" u="none" strike="noStrike" baseline="0" dirty="0" err="1">
                <a:latin typeface="Palatino Linotype" panose="02040502050505030304" pitchFamily="18" charset="0"/>
              </a:rPr>
              <a:t>ood</a:t>
            </a:r>
            <a:r>
              <a:rPr lang="en-US" sz="2500" b="0" i="1" u="none" strike="noStrike" baseline="0" dirty="0">
                <a:latin typeface="Palatino Linotype" panose="02040502050505030304" pitchFamily="18" charset="0"/>
              </a:rPr>
              <a:t>, </a:t>
            </a:r>
            <a:r>
              <a:rPr lang="sr-Latn-RS" sz="2500" b="0" i="1" u="none" strike="noStrike" baseline="0" dirty="0">
                <a:latin typeface="Palatino Linotype" panose="02040502050505030304" pitchFamily="18" charset="0"/>
              </a:rPr>
              <a:t>F</a:t>
            </a:r>
            <a:r>
              <a:rPr lang="en-US" sz="2500" b="0" i="1" u="none" strike="noStrike" baseline="0" dirty="0" err="1">
                <a:latin typeface="Palatino Linotype" panose="02040502050505030304" pitchFamily="18" charset="0"/>
              </a:rPr>
              <a:t>luids</a:t>
            </a:r>
            <a:r>
              <a:rPr lang="en-US" sz="2500" b="0" i="1" u="none" strike="noStrike" baseline="0" dirty="0">
                <a:latin typeface="Palatino Linotype" panose="02040502050505030304" pitchFamily="18" charset="0"/>
              </a:rPr>
              <a:t>, </a:t>
            </a:r>
            <a:r>
              <a:rPr lang="sr-Latn-RS" sz="2500" b="0" i="1" u="none" strike="noStrike" baseline="0" dirty="0">
                <a:latin typeface="Palatino Linotype" panose="02040502050505030304" pitchFamily="18" charset="0"/>
              </a:rPr>
              <a:t>F</a:t>
            </a:r>
            <a:r>
              <a:rPr lang="en-US" sz="2500" b="0" i="1" u="none" strike="noStrike" baseline="0" dirty="0" err="1">
                <a:latin typeface="Palatino Linotype" panose="02040502050505030304" pitchFamily="18" charset="0"/>
              </a:rPr>
              <a:t>ingers</a:t>
            </a:r>
            <a:r>
              <a:rPr lang="en-US" sz="2500" b="0" i="1" u="none" strike="noStrike" baseline="0" dirty="0">
                <a:latin typeface="Palatino Linotype" panose="02040502050505030304" pitchFamily="18" charset="0"/>
              </a:rPr>
              <a:t>, </a:t>
            </a:r>
            <a:r>
              <a:rPr lang="sr-Latn-RS" sz="2500" b="0" i="1" u="none" strike="noStrike" baseline="0" dirty="0">
                <a:latin typeface="Palatino Linotype" panose="02040502050505030304" pitchFamily="18" charset="0"/>
              </a:rPr>
              <a:t>F</a:t>
            </a:r>
            <a:r>
              <a:rPr lang="en-US" sz="2500" b="0" i="1" u="none" strike="noStrike" baseline="0" dirty="0">
                <a:latin typeface="Palatino Linotype" panose="02040502050505030304" pitchFamily="18" charset="0"/>
              </a:rPr>
              <a:t>lies, </a:t>
            </a:r>
            <a:r>
              <a:rPr lang="sr-Latn-RS" sz="2500" b="0" i="1" u="none" strike="noStrike" baseline="0" dirty="0">
                <a:latin typeface="Palatino Linotype" panose="02040502050505030304" pitchFamily="18" charset="0"/>
              </a:rPr>
              <a:t>F</a:t>
            </a:r>
            <a:r>
              <a:rPr lang="en-US" sz="2500" b="0" i="1" u="none" strike="noStrike" baseline="0" dirty="0" err="1">
                <a:latin typeface="Palatino Linotype" panose="02040502050505030304" pitchFamily="18" charset="0"/>
              </a:rPr>
              <a:t>omites</a:t>
            </a:r>
            <a:r>
              <a:rPr lang="en-US" sz="2500" b="0" i="1" u="none" strike="noStrike" baseline="0" dirty="0">
                <a:latin typeface="Palatino Linotype" panose="02040502050505030304" pitchFamily="18" charset="0"/>
              </a:rPr>
              <a:t>, </a:t>
            </a:r>
            <a:r>
              <a:rPr lang="sr-Latn-RS" sz="2500" b="0" i="1" u="none" strike="noStrike" baseline="0" dirty="0">
                <a:latin typeface="Palatino Linotype" panose="02040502050505030304" pitchFamily="18" charset="0"/>
              </a:rPr>
              <a:t>F</a:t>
            </a:r>
            <a:r>
              <a:rPr lang="en-US" sz="2500" b="0" i="1" u="none" strike="noStrike" baseline="0" dirty="0" err="1">
                <a:latin typeface="Palatino Linotype" panose="02040502050505030304" pitchFamily="18" charset="0"/>
              </a:rPr>
              <a:t>ornication</a:t>
            </a:r>
            <a:r>
              <a:rPr lang="en-US" sz="2500" b="0" i="0" u="none" strike="noStrike" baseline="0" dirty="0">
                <a:latin typeface="Palatino Linotype" panose="02040502050505030304" pitchFamily="18" charset="0"/>
              </a:rPr>
              <a:t>” </a:t>
            </a:r>
          </a:p>
          <a:p>
            <a:pPr marL="0" indent="0" algn="ctr">
              <a:buNone/>
            </a:pPr>
            <a:r>
              <a:rPr lang="ru-RU" sz="2500" b="0" i="0" u="none" strike="noStrike" baseline="0" dirty="0">
                <a:latin typeface="Palatino Linotype" panose="02040502050505030304" pitchFamily="18" charset="0"/>
              </a:rPr>
              <a:t>(</a:t>
            </a:r>
            <a:r>
              <a:rPr lang="ru-RU" sz="2500" b="1" i="0" u="none" strike="noStrike" baseline="0" dirty="0">
                <a:latin typeface="Palatino Linotype" panose="02040502050505030304" pitchFamily="18" charset="0"/>
              </a:rPr>
              <a:t>фецес, храна, течност, прсти, муве, вектор и блуд</a:t>
            </a:r>
            <a:r>
              <a:rPr lang="ru-RU" sz="2500" b="0" i="0" u="none" strike="noStrike" baseline="0" dirty="0">
                <a:latin typeface="Palatino Linotype" panose="02040502050505030304" pitchFamily="18" charset="0"/>
              </a:rPr>
              <a:t>) </a:t>
            </a:r>
          </a:p>
        </p:txBody>
      </p:sp>
      <p:pic>
        <p:nvPicPr>
          <p:cNvPr id="62466" name="Picture 2" descr="http://www.globaled.uconn.edu/teachers_water/images/image025.gif"/>
          <p:cNvPicPr>
            <a:picLocks noChangeAspect="1" noChangeArrowheads="1"/>
          </p:cNvPicPr>
          <p:nvPr/>
        </p:nvPicPr>
        <p:blipFill>
          <a:blip r:embed="rId2" cstate="print"/>
          <a:srcRect l="14109" b="6411"/>
          <a:stretch>
            <a:fillRect/>
          </a:stretch>
        </p:blipFill>
        <p:spPr bwMode="auto">
          <a:xfrm>
            <a:off x="177422" y="2634018"/>
            <a:ext cx="4666658" cy="4223982"/>
          </a:xfrm>
          <a:prstGeom prst="rect">
            <a:avLst/>
          </a:prstGeom>
          <a:noFill/>
        </p:spPr>
      </p:pic>
      <p:pic>
        <p:nvPicPr>
          <p:cNvPr id="2" name="Picture 2" descr="Сродна сли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63821" y="2743200"/>
            <a:ext cx="2879678" cy="37531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9641596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3331" y="1610436"/>
            <a:ext cx="2006221" cy="791571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sr-Cyrl-RS" sz="2400" b="1" dirty="0">
                <a:solidFill>
                  <a:srgbClr val="C00000"/>
                </a:solidFill>
                <a:latin typeface="Palatino Linotype" pitchFamily="18" charset="0"/>
              </a:rPr>
              <a:t>атрофични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sr-Cyrl-RS" sz="2400" b="1" dirty="0">
                <a:solidFill>
                  <a:srgbClr val="C00000"/>
                </a:solidFill>
                <a:latin typeface="Palatino Linotype" pitchFamily="18" charset="0"/>
              </a:rPr>
              <a:t>ринитис</a:t>
            </a:r>
            <a:endParaRPr lang="en-US" sz="2400" b="1" dirty="0">
              <a:solidFill>
                <a:srgbClr val="C00000"/>
              </a:solidFill>
              <a:latin typeface="Palatino Linotype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52401"/>
            <a:ext cx="9361488" cy="996287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b="1" i="1" dirty="0" err="1">
                <a:solidFill>
                  <a:srgbClr val="C00000"/>
                </a:solidFill>
                <a:latin typeface="Palatino Linotype" panose="02040502050505030304" pitchFamily="18" charset="0"/>
              </a:rPr>
              <a:t>Klebsiella</a:t>
            </a:r>
            <a:r>
              <a:rPr lang="en-US" sz="28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 </a:t>
            </a:r>
            <a:br>
              <a:rPr lang="sr-Cyrl-RS" sz="2800" dirty="0">
                <a:solidFill>
                  <a:srgbClr val="000000"/>
                </a:solidFill>
                <a:latin typeface="Palatino Linotype" panose="02040502050505030304" pitchFamily="18" charset="0"/>
              </a:rPr>
            </a:br>
            <a:r>
              <a:rPr lang="sr-Cyrl-RS" sz="2800" b="1" dirty="0">
                <a:latin typeface="Palatino Linotype" panose="02040502050505030304" pitchFamily="18" charset="0"/>
              </a:rPr>
              <a:t>Клиничке манифестације</a:t>
            </a:r>
            <a:endParaRPr lang="en-US" sz="2800" b="1" dirty="0">
              <a:latin typeface="Palatino Linotype" panose="0204050205050503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7778" y="2388359"/>
            <a:ext cx="2809322" cy="36055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98348" y="2374711"/>
            <a:ext cx="2752077" cy="357571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4197" y="2339944"/>
            <a:ext cx="3069871" cy="243677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459448" y="1746913"/>
            <a:ext cx="2425245" cy="461665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r>
              <a:rPr lang="sr-Cyrl-RS" sz="2400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риносклером</a:t>
            </a:r>
            <a:r>
              <a:rPr lang="sr-Cyrl-RS" sz="2400" b="1" dirty="0">
                <a:latin typeface="Palatino Linotype" panose="02040502050505030304" pitchFamily="18" charset="0"/>
              </a:rPr>
              <a:t> </a:t>
            </a:r>
            <a:endParaRPr lang="en-US" sz="240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3850944" y="1790130"/>
            <a:ext cx="1226024" cy="5026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sr-Cyrl-R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alatino Linotype" pitchFamily="18" charset="0"/>
                <a:ea typeface="+mn-ea"/>
                <a:cs typeface="+mn-cs"/>
              </a:rPr>
              <a:t>озена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Palatino Linotype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963284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6778" y="1217408"/>
            <a:ext cx="7398327" cy="1143000"/>
          </a:xfrm>
        </p:spPr>
        <p:txBody>
          <a:bodyPr>
            <a:normAutofit/>
          </a:bodyPr>
          <a:lstStyle/>
          <a:p>
            <a:pPr algn="l"/>
            <a:r>
              <a:rPr lang="sr-Cyrl-CS" sz="3200" b="1" i="1" dirty="0">
                <a:solidFill>
                  <a:srgbClr val="C00000"/>
                </a:solidFill>
                <a:latin typeface="Palatino Linotype" pitchFamily="18" charset="0"/>
              </a:rPr>
              <a:t>Camp</a:t>
            </a:r>
            <a:r>
              <a:rPr lang="en-US" sz="3200" b="1" i="1" dirty="0">
                <a:solidFill>
                  <a:srgbClr val="C00000"/>
                </a:solidFill>
                <a:latin typeface="Palatino Linotype" pitchFamily="18" charset="0"/>
              </a:rPr>
              <a:t>y</a:t>
            </a:r>
            <a:r>
              <a:rPr lang="sr-Cyrl-CS" sz="3200" b="1" i="1" dirty="0">
                <a:solidFill>
                  <a:srgbClr val="C00000"/>
                </a:solidFill>
                <a:latin typeface="Palatino Linotype" pitchFamily="18" charset="0"/>
              </a:rPr>
              <a:t>lobacter</a:t>
            </a:r>
            <a:r>
              <a:rPr lang="sr-Latn-RS" sz="3200" b="1" i="1" dirty="0">
                <a:solidFill>
                  <a:srgbClr val="C00000"/>
                </a:solidFill>
                <a:latin typeface="Palatino Linotype" pitchFamily="18" charset="0"/>
              </a:rPr>
              <a:t> jejuni</a:t>
            </a:r>
            <a:r>
              <a:rPr lang="sr-Latn-CS" sz="3200" b="1" i="1" dirty="0">
                <a:solidFill>
                  <a:srgbClr val="C00000"/>
                </a:solidFill>
                <a:latin typeface="Palatino Linotype" pitchFamily="18" charset="0"/>
              </a:rPr>
              <a:t>.</a:t>
            </a:r>
            <a:r>
              <a:rPr lang="sr-Cyrl-RS" sz="3200" b="1" i="1" dirty="0">
                <a:solidFill>
                  <a:srgbClr val="C00000"/>
                </a:solidFill>
                <a:latin typeface="Palatino Linotype" pitchFamily="18" charset="0"/>
              </a:rPr>
              <a:t>..</a:t>
            </a:r>
            <a:r>
              <a:rPr lang="sr-Cyrl-RS" sz="3200" dirty="0">
                <a:solidFill>
                  <a:srgbClr val="C00000"/>
                </a:solidFill>
                <a:latin typeface="Palatino Linotype" pitchFamily="18" charset="0"/>
              </a:rPr>
              <a:t> 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04572" y="5633522"/>
            <a:ext cx="680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r-Cyrl-RS" sz="2400" b="1" dirty="0"/>
              <a:t>... један од водећих узрочника </a:t>
            </a:r>
            <a:r>
              <a:rPr lang="sr-Cyrl-CS" sz="2400" b="1" dirty="0">
                <a:ea typeface="Times New Roman" pitchFamily="18" charset="0"/>
                <a:cs typeface="Arial" pitchFamily="34" charset="0"/>
              </a:rPr>
              <a:t>акутног дијареалног синдрома</a:t>
            </a:r>
            <a:endParaRPr lang="en-US" sz="2400" b="1" dirty="0"/>
          </a:p>
        </p:txBody>
      </p:sp>
      <p:pic>
        <p:nvPicPr>
          <p:cNvPr id="28674" name="Picture 2" descr="Сродна слика"/>
          <p:cNvPicPr>
            <a:picLocks noChangeAspect="1" noChangeArrowheads="1"/>
          </p:cNvPicPr>
          <p:nvPr/>
        </p:nvPicPr>
        <p:blipFill>
          <a:blip r:embed="rId2" cstate="print"/>
          <a:srcRect t="17959" b="20238"/>
          <a:stretch>
            <a:fillRect/>
          </a:stretch>
        </p:blipFill>
        <p:spPr bwMode="auto">
          <a:xfrm>
            <a:off x="2057784" y="2177144"/>
            <a:ext cx="5094760" cy="3454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361488" cy="665018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kumimoji="0" lang="sr-Cyrl-R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alatino Linotype" panose="02040502050505030304" pitchFamily="18" charset="0"/>
                <a:ea typeface="+mj-ea"/>
                <a:cs typeface="+mj-cs"/>
              </a:rPr>
              <a:t>Епидемиологија</a:t>
            </a:r>
            <a:endParaRPr lang="en-US" sz="3600" b="1" dirty="0">
              <a:solidFill>
                <a:srgbClr val="C00000"/>
              </a:solidFill>
              <a:latin typeface="Palatino Linotype" pitchFamily="18" charset="0"/>
            </a:endParaRPr>
          </a:p>
        </p:txBody>
      </p:sp>
      <p:pic>
        <p:nvPicPr>
          <p:cNvPr id="86022" name="Picture 6" descr="http://www.microbiologyonline.org.uk/themed/sgm/img/general-content/3.4.3_poisoner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673" y="981668"/>
            <a:ext cx="3020291" cy="1278629"/>
          </a:xfrm>
          <a:prstGeom prst="rect">
            <a:avLst/>
          </a:prstGeom>
          <a:noFill/>
        </p:spPr>
      </p:pic>
      <p:pic>
        <p:nvPicPr>
          <p:cNvPr id="6" name="Picture 2" descr="Резултат слика за medical microbiology  pathogenesis c. jejuni"/>
          <p:cNvPicPr>
            <a:picLocks noChangeAspect="1" noChangeArrowheads="1"/>
          </p:cNvPicPr>
          <p:nvPr/>
        </p:nvPicPr>
        <p:blipFill>
          <a:blip r:embed="rId3" cstate="print"/>
          <a:srcRect b="7484"/>
          <a:stretch>
            <a:fillRect/>
          </a:stretch>
        </p:blipFill>
        <p:spPr bwMode="auto">
          <a:xfrm>
            <a:off x="4516582" y="1981201"/>
            <a:ext cx="4844906" cy="4876800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0" y="2793448"/>
            <a:ext cx="484909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CS" sz="2000" b="1" dirty="0">
                <a:latin typeface="Palatino Linotype" pitchFamily="18" charset="0"/>
              </a:rPr>
              <a:t>Резервоар инфекције </a:t>
            </a:r>
            <a:r>
              <a:rPr lang="sr-Cyrl-CS" sz="2000" dirty="0">
                <a:latin typeface="Palatino Linotype" pitchFamily="18" charset="0"/>
              </a:rPr>
              <a:t>: домаће животиње, а ретко људи </a:t>
            </a:r>
          </a:p>
          <a:p>
            <a:endParaRPr lang="sr-Cyrl-CS" sz="1000" dirty="0">
              <a:latin typeface="Palatino Linotype" pitchFamily="18" charset="0"/>
            </a:endParaRPr>
          </a:p>
          <a:p>
            <a:r>
              <a:rPr lang="ru-RU" sz="2000" b="1" dirty="0">
                <a:latin typeface="Palatino Linotype" pitchFamily="18" charset="0"/>
              </a:rPr>
              <a:t>Извор инфекције</a:t>
            </a:r>
            <a:r>
              <a:rPr lang="ru-RU" sz="2000" dirty="0">
                <a:latin typeface="Palatino Linotype" pitchFamily="18" charset="0"/>
              </a:rPr>
              <a:t>: </a:t>
            </a:r>
            <a:r>
              <a:rPr lang="sr-Cyrl-RS" sz="2000" dirty="0">
                <a:latin typeface="Palatino Linotype" pitchFamily="18" charset="0"/>
              </a:rPr>
              <a:t>фецес</a:t>
            </a:r>
            <a:r>
              <a:rPr lang="ru-RU" sz="2000" dirty="0">
                <a:latin typeface="Palatino Linotype" pitchFamily="18" charset="0"/>
              </a:rPr>
              <a:t> </a:t>
            </a:r>
          </a:p>
          <a:p>
            <a:endParaRPr lang="ru-RU" sz="1000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  <a:p>
            <a:endParaRPr lang="sr-Cyrl-RS" sz="2000" b="1" dirty="0">
              <a:latin typeface="Palatino Linotype" pitchFamily="18" charset="0"/>
            </a:endParaRPr>
          </a:p>
          <a:p>
            <a:r>
              <a:rPr lang="ru-RU" sz="2000" b="1" dirty="0">
                <a:latin typeface="Palatino Linotype" pitchFamily="18" charset="0"/>
              </a:rPr>
              <a:t>Преноси се </a:t>
            </a:r>
            <a:r>
              <a:rPr lang="ru-RU" sz="2000" dirty="0">
                <a:latin typeface="Palatino Linotype" pitchFamily="18" charset="0"/>
              </a:rPr>
              <a:t>индиректно недовољно термички обрађеним зараженим или контаминираним месом (најчешће пилећим), сировим млеком, контаминираном водом. </a:t>
            </a:r>
          </a:p>
          <a:p>
            <a:r>
              <a:rPr lang="ru-RU" sz="2000" dirty="0">
                <a:latin typeface="Palatino Linotype" pitchFamily="18" charset="0"/>
              </a:rPr>
              <a:t>Пренос директним контактом се ретко јавља</a:t>
            </a:r>
            <a:endParaRPr lang="en-US" sz="2000" dirty="0">
              <a:latin typeface="Palatino Linotype" pitchFamily="18" charset="0"/>
            </a:endParaRPr>
          </a:p>
        </p:txBody>
      </p:sp>
      <p:pic>
        <p:nvPicPr>
          <p:cNvPr id="8" name="Picture 4" descr="http://photos1.blogger.com/blogger2/3238/3582/400/ba41%20cop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11928" y="0"/>
            <a:ext cx="1449560" cy="19950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361488" cy="526472"/>
          </a:xfrm>
          <a:prstGeom prst="rect">
            <a:avLst/>
          </a:prstGeom>
          <a:solidFill>
            <a:schemeClr val="bg1"/>
          </a:solidFill>
        </p:spPr>
        <p:txBody>
          <a:bodyPr>
            <a:normAutofit fontScale="97500"/>
          </a:bodyPr>
          <a:lstStyle/>
          <a:p>
            <a:pPr algn="ctr">
              <a:spcBef>
                <a:spcPct val="0"/>
              </a:spcBef>
            </a:pPr>
            <a:r>
              <a:rPr lang="sr-Cyrl-CS" sz="2800" b="1" dirty="0">
                <a:latin typeface="Palatino Linotype" pitchFamily="18" charset="0"/>
              </a:rPr>
              <a:t>Механизм</a:t>
            </a:r>
            <a:r>
              <a:rPr lang="sr-Cyrl-RS" sz="2800" b="1" dirty="0">
                <a:latin typeface="Palatino Linotype" pitchFamily="18" charset="0"/>
              </a:rPr>
              <a:t>и</a:t>
            </a:r>
            <a:r>
              <a:rPr lang="sr-Cyrl-CS" sz="2800" b="1" dirty="0">
                <a:latin typeface="Palatino Linotype" pitchFamily="18" charset="0"/>
              </a:rPr>
              <a:t> настанка ентеритиса</a:t>
            </a:r>
            <a:endParaRPr lang="en-US" sz="2800" dirty="0">
              <a:latin typeface="Palatino Linotype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79629" y="630202"/>
            <a:ext cx="8368146" cy="87716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sr-Cyrl-CS" sz="1700" b="1" dirty="0">
                <a:solidFill>
                  <a:prstClr val="black"/>
                </a:solidFill>
                <a:latin typeface="Palatino Linotype" pitchFamily="18" charset="0"/>
                <a:ea typeface="Times New Roman" pitchFamily="18" charset="0"/>
                <a:cs typeface="Arial" pitchFamily="34" charset="0"/>
              </a:rPr>
              <a:t>Адхезија и продукција токсина </a:t>
            </a:r>
            <a:r>
              <a:rPr lang="sr-Cyrl-CS" sz="1700" dirty="0">
                <a:solidFill>
                  <a:prstClr val="black"/>
                </a:solidFill>
                <a:latin typeface="Palatino Linotype" pitchFamily="18" charset="0"/>
                <a:ea typeface="Times New Roman" pitchFamily="18" charset="0"/>
                <a:cs typeface="Arial" pitchFamily="34" charset="0"/>
              </a:rPr>
              <a:t>што узрокује дијареални синдром манифестован </a:t>
            </a:r>
            <a:r>
              <a:rPr lang="sr-Cyrl-CS" sz="1700" b="1" dirty="0">
                <a:solidFill>
                  <a:prstClr val="black"/>
                </a:solidFill>
                <a:latin typeface="Palatino Linotype" pitchFamily="18" charset="0"/>
                <a:ea typeface="Times New Roman" pitchFamily="18" charset="0"/>
                <a:cs typeface="Arial" pitchFamily="34" charset="0"/>
              </a:rPr>
              <a:t>воденим столицама</a:t>
            </a:r>
            <a:r>
              <a:rPr lang="en-US" sz="1700" b="1" dirty="0">
                <a:solidFill>
                  <a:prstClr val="black"/>
                </a:solidFill>
                <a:latin typeface="Palatino Linotype" pitchFamily="18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sr-Cyrl-CS" sz="1700" dirty="0">
                <a:solidFill>
                  <a:prstClr val="black"/>
                </a:solidFill>
                <a:latin typeface="Palatino Linotype" pitchFamily="18" charset="0"/>
                <a:ea typeface="Times New Roman" pitchFamily="18" charset="0"/>
                <a:cs typeface="Arial" pitchFamily="34" charset="0"/>
              </a:rPr>
              <a:t>(механизам сличан вибриону колере</a:t>
            </a:r>
            <a:r>
              <a:rPr lang="sr-Latn-RS" sz="1700" dirty="0">
                <a:solidFill>
                  <a:prstClr val="black"/>
                </a:solidFill>
                <a:latin typeface="Palatino Linotype" pitchFamily="18" charset="0"/>
                <a:ea typeface="Times New Roman" pitchFamily="18" charset="0"/>
                <a:cs typeface="Arial" pitchFamily="34" charset="0"/>
              </a:rPr>
              <a:t>)</a:t>
            </a:r>
            <a:endParaRPr lang="sr-Cyrl-CS" sz="1700" dirty="0">
              <a:solidFill>
                <a:prstClr val="black"/>
              </a:solidFill>
              <a:latin typeface="Palatino Linotype" pitchFamily="18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5119" y="1557427"/>
            <a:ext cx="8368144" cy="87716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sr-Cyrl-CS" sz="1700" b="1" dirty="0">
                <a:solidFill>
                  <a:prstClr val="black"/>
                </a:solidFill>
                <a:latin typeface="Palatino Linotype" pitchFamily="18" charset="0"/>
                <a:ea typeface="Times New Roman" pitchFamily="18" charset="0"/>
                <a:cs typeface="Arial" pitchFamily="34" charset="0"/>
              </a:rPr>
              <a:t>Инвазија и репликација у ентероцитима</a:t>
            </a:r>
            <a:r>
              <a:rPr lang="sr-Cyrl-CS" sz="1700" dirty="0">
                <a:solidFill>
                  <a:prstClr val="black"/>
                </a:solidFill>
                <a:latin typeface="Palatino Linotype" pitchFamily="18" charset="0"/>
                <a:ea typeface="Times New Roman" pitchFamily="18" charset="0"/>
                <a:cs typeface="Arial" pitchFamily="34" charset="0"/>
              </a:rPr>
              <a:t>, након чега настаје инфламација, дијареални синдром који се манифестује </a:t>
            </a:r>
            <a:r>
              <a:rPr lang="sr-Cyrl-CS" sz="1700" b="1" dirty="0">
                <a:solidFill>
                  <a:prstClr val="black"/>
                </a:solidFill>
                <a:latin typeface="Palatino Linotype" pitchFamily="18" charset="0"/>
                <a:ea typeface="Times New Roman" pitchFamily="18" charset="0"/>
                <a:cs typeface="Arial" pitchFamily="34" charset="0"/>
              </a:rPr>
              <a:t>крваво-слузавим столицама</a:t>
            </a:r>
            <a:r>
              <a:rPr lang="en-US" sz="1700" b="1" dirty="0">
                <a:solidFill>
                  <a:prstClr val="black"/>
                </a:solidFill>
                <a:latin typeface="Palatino Linotype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sr-Cyrl-CS" sz="1700" dirty="0">
                <a:solidFill>
                  <a:prstClr val="black"/>
                </a:solidFill>
                <a:latin typeface="Palatino Linotype" pitchFamily="18" charset="0"/>
                <a:ea typeface="Times New Roman" pitchFamily="18" charset="0"/>
                <a:cs typeface="Arial" pitchFamily="34" charset="0"/>
              </a:rPr>
              <a:t>(механизам сличан</a:t>
            </a:r>
            <a:r>
              <a:rPr lang="sr-Latn-RS" sz="1700" dirty="0">
                <a:solidFill>
                  <a:prstClr val="black"/>
                </a:solidFill>
                <a:latin typeface="Palatino Linotype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sr-Cyrl-CS" sz="1700" dirty="0">
                <a:solidFill>
                  <a:prstClr val="black"/>
                </a:solidFill>
                <a:latin typeface="Palatino Linotype" pitchFamily="18" charset="0"/>
                <a:ea typeface="Times New Roman" pitchFamily="18" charset="0"/>
                <a:cs typeface="Arial" pitchFamily="34" charset="0"/>
              </a:rPr>
              <a:t>шигелама)</a:t>
            </a:r>
            <a:endParaRPr lang="sr-Cyrl-CS" sz="1700" b="1" dirty="0">
              <a:solidFill>
                <a:prstClr val="black"/>
              </a:solidFill>
              <a:latin typeface="Palatino Linotype" pitchFamily="18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80950" y="2484659"/>
            <a:ext cx="8358250" cy="113877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sr-Cyrl-CS" sz="1700" b="1" dirty="0">
                <a:solidFill>
                  <a:prstClr val="black"/>
                </a:solidFill>
                <a:latin typeface="Palatino Linotype" pitchFamily="18" charset="0"/>
                <a:ea typeface="Times New Roman" pitchFamily="18" charset="0"/>
                <a:cs typeface="Arial" pitchFamily="34" charset="0"/>
              </a:rPr>
              <a:t>Трансцитоза епитела, </a:t>
            </a:r>
            <a:r>
              <a:rPr lang="sr-Cyrl-CS" sz="1700" dirty="0">
                <a:solidFill>
                  <a:prstClr val="black"/>
                </a:solidFill>
                <a:latin typeface="Palatino Linotype" pitchFamily="18" charset="0"/>
                <a:ea typeface="Times New Roman" pitchFamily="18" charset="0"/>
                <a:cs typeface="Arial" pitchFamily="34" charset="0"/>
              </a:rPr>
              <a:t>бактерије се </a:t>
            </a:r>
            <a:r>
              <a:rPr lang="sr-Cyrl-CS" sz="1700" b="1" dirty="0">
                <a:solidFill>
                  <a:prstClr val="black"/>
                </a:solidFill>
                <a:latin typeface="Palatino Linotype" pitchFamily="18" charset="0"/>
                <a:ea typeface="Times New Roman" pitchFamily="18" charset="0"/>
                <a:cs typeface="Arial" pitchFamily="34" charset="0"/>
              </a:rPr>
              <a:t>репликују у лимфном ткиву </a:t>
            </a:r>
            <a:r>
              <a:rPr lang="sr-Cyrl-CS" sz="1700" dirty="0">
                <a:solidFill>
                  <a:prstClr val="black"/>
                </a:solidFill>
                <a:latin typeface="Palatino Linotype" pitchFamily="18" charset="0"/>
                <a:ea typeface="Times New Roman" pitchFamily="18" charset="0"/>
                <a:cs typeface="Arial" pitchFamily="34" charset="0"/>
              </a:rPr>
              <a:t>дигестивног система. Следи </a:t>
            </a:r>
            <a:r>
              <a:rPr lang="sr-Cyrl-CS" sz="1700" b="1" dirty="0">
                <a:solidFill>
                  <a:prstClr val="black"/>
                </a:solidFill>
                <a:latin typeface="Palatino Linotype" pitchFamily="18" charset="0"/>
                <a:ea typeface="Times New Roman" pitchFamily="18" charset="0"/>
                <a:cs typeface="Arial" pitchFamily="34" charset="0"/>
              </a:rPr>
              <a:t>дисеминација узрочника </a:t>
            </a:r>
            <a:r>
              <a:rPr lang="sr-Cyrl-CS" sz="1700" dirty="0">
                <a:solidFill>
                  <a:prstClr val="black"/>
                </a:solidFill>
                <a:latin typeface="Palatino Linotype" pitchFamily="18" charset="0"/>
                <a:ea typeface="Times New Roman" pitchFamily="18" charset="0"/>
                <a:cs typeface="Arial" pitchFamily="34" charset="0"/>
              </a:rPr>
              <a:t>и генерализација инфекције и јавља се тзв. </a:t>
            </a:r>
            <a:r>
              <a:rPr lang="sr-Cyrl-CS" sz="1700" b="1" dirty="0">
                <a:solidFill>
                  <a:prstClr val="black"/>
                </a:solidFill>
                <a:latin typeface="Palatino Linotype" pitchFamily="18" charset="0"/>
                <a:ea typeface="Times New Roman" pitchFamily="18" charset="0"/>
                <a:cs typeface="Arial" pitchFamily="34" charset="0"/>
              </a:rPr>
              <a:t>ентерична грозница</a:t>
            </a:r>
            <a:r>
              <a:rPr lang="en-US" sz="1700" b="1" dirty="0">
                <a:solidFill>
                  <a:prstClr val="black"/>
                </a:solidFill>
                <a:latin typeface="Palatino Linotype" pitchFamily="18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sr-Cyrl-CS" sz="1700" dirty="0">
                <a:solidFill>
                  <a:prstClr val="black"/>
                </a:solidFill>
                <a:latin typeface="Palatino Linotype" pitchFamily="18" charset="0"/>
                <a:ea typeface="Times New Roman" pitchFamily="18" charset="0"/>
                <a:cs typeface="Arial" pitchFamily="34" charset="0"/>
              </a:rPr>
              <a:t>(механизам сличан</a:t>
            </a:r>
            <a:r>
              <a:rPr lang="sr-Latn-RS" sz="1700" dirty="0">
                <a:solidFill>
                  <a:prstClr val="black"/>
                </a:solidFill>
                <a:latin typeface="Palatino Linotype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sr-Cyrl-CS" sz="1700" dirty="0">
                <a:solidFill>
                  <a:prstClr val="black"/>
                </a:solidFill>
                <a:latin typeface="Palatino Linotype" pitchFamily="18" charset="0"/>
                <a:ea typeface="Times New Roman" pitchFamily="18" charset="0"/>
                <a:cs typeface="Arial" pitchFamily="34" charset="0"/>
              </a:rPr>
              <a:t>салмонелама)</a:t>
            </a:r>
            <a:endParaRPr lang="sr-Cyrl-CS" sz="1700" b="1" dirty="0">
              <a:solidFill>
                <a:prstClr val="black"/>
              </a:solidFill>
              <a:latin typeface="Palatino Linotype" pitchFamily="18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7353" y="3686628"/>
            <a:ext cx="6687850" cy="3171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361488" cy="817418"/>
          </a:xfrm>
          <a:prstGeom prst="rect">
            <a:avLst/>
          </a:prstGeom>
          <a:solidFill>
            <a:schemeClr val="bg1"/>
          </a:solidFill>
        </p:spPr>
        <p:txBody>
          <a:bodyPr>
            <a:normAutofit fontScale="97500" lnSpcReduction="10000"/>
          </a:bodyPr>
          <a:lstStyle/>
          <a:p>
            <a:pPr algn="ctr">
              <a:spcBef>
                <a:spcPct val="0"/>
              </a:spcBef>
            </a:pP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alatino Linotype" panose="02040502050505030304" pitchFamily="18" charset="0"/>
                <a:ea typeface="+mj-ea"/>
                <a:cs typeface="+mj-cs"/>
              </a:rPr>
            </a:br>
            <a:r>
              <a:rPr lang="sr-Cyrl-RS" sz="3100" b="1" dirty="0">
                <a:latin typeface="Palatino Linotype" pitchFamily="18" charset="0"/>
              </a:rPr>
              <a:t>Клиничке манифестације</a:t>
            </a:r>
            <a:endParaRPr lang="en-US" sz="3100" dirty="0">
              <a:latin typeface="Palatino Linotype" pitchFamily="18" charset="0"/>
            </a:endParaRPr>
          </a:p>
        </p:txBody>
      </p:sp>
      <p:sp>
        <p:nvSpPr>
          <p:cNvPr id="83969" name="Rectangle 1"/>
          <p:cNvSpPr>
            <a:spLocks noChangeArrowheads="1"/>
          </p:cNvSpPr>
          <p:nvPr/>
        </p:nvSpPr>
        <p:spPr bwMode="auto">
          <a:xfrm>
            <a:off x="217714" y="1102589"/>
            <a:ext cx="8882743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sr-Cyrl-CS" sz="20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Ентеритис или акутни дијареални синдром</a:t>
            </a:r>
            <a:r>
              <a:rPr lang="sr-Cyrl-CS" sz="2000" dirty="0">
                <a:latin typeface="Palatino Linotype" pitchFamily="18" charset="0"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sr-Cyrl-C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абдоминални бол и висока температура (личи на апендицитис), а затим се јавља повраћање и дијареја</a:t>
            </a:r>
            <a:r>
              <a:rPr kumimoji="0" lang="sr-Cyrl-CS" sz="20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 (</a:t>
            </a:r>
            <a:r>
              <a:rPr kumimoji="0" lang="sr-Cyrl-C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водена столица, непријатног мириса, често садржи доста жучи, а могу бити присутни и слуз и крв)</a:t>
            </a:r>
          </a:p>
          <a:p>
            <a:pPr marR="0" lvl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sr-Cyrl-CS" sz="2000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Palatino Linotype" pitchFamily="18" charset="0"/>
              <a:ea typeface="Times New Roman" pitchFamily="18" charset="0"/>
              <a:cs typeface="Arial" pitchFamily="34" charset="0"/>
            </a:endParaRPr>
          </a:p>
          <a:p>
            <a:pPr marR="0" lvl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sr-Cyrl-CS" sz="2000" b="1" dirty="0">
              <a:solidFill>
                <a:srgbClr val="C00000"/>
              </a:solidFill>
              <a:latin typeface="Palatino Linotype" pitchFamily="18" charset="0"/>
              <a:ea typeface="Times New Roman" pitchFamily="18" charset="0"/>
              <a:cs typeface="Arial" pitchFamily="34" charset="0"/>
            </a:endParaRPr>
          </a:p>
          <a:p>
            <a:pPr marR="0" lvl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sr-Cyrl-CS" sz="2000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Palatino Linotype" pitchFamily="18" charset="0"/>
              <a:ea typeface="Times New Roman" pitchFamily="18" charset="0"/>
              <a:cs typeface="Arial" pitchFamily="34" charset="0"/>
            </a:endParaRPr>
          </a:p>
          <a:p>
            <a:pPr marR="0" lvl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sr-Cyrl-CS" sz="2000" b="1" dirty="0">
              <a:solidFill>
                <a:srgbClr val="C00000"/>
              </a:solidFill>
              <a:latin typeface="Palatino Linotype" pitchFamily="18" charset="0"/>
              <a:ea typeface="Times New Roman" pitchFamily="18" charset="0"/>
              <a:cs typeface="Arial" pitchFamily="34" charset="0"/>
            </a:endParaRPr>
          </a:p>
          <a:p>
            <a:pPr marR="0" lvl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sr-Cyrl-CS" sz="2000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Palatino Linotype" pitchFamily="18" charset="0"/>
              <a:ea typeface="Times New Roman" pitchFamily="18" charset="0"/>
              <a:cs typeface="Arial" pitchFamily="34" charset="0"/>
            </a:endParaRPr>
          </a:p>
          <a:p>
            <a:pPr marR="0" lvl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sr-Cyrl-CS" sz="2000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Palatino Linotype" pitchFamily="18" charset="0"/>
              <a:ea typeface="Times New Roman" pitchFamily="18" charset="0"/>
              <a:cs typeface="Arial" pitchFamily="34" charset="0"/>
            </a:endParaRPr>
          </a:p>
          <a:p>
            <a:pPr marR="0" lvl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sr-Cyrl-CS" sz="2000" b="1" dirty="0">
              <a:solidFill>
                <a:srgbClr val="C00000"/>
              </a:solidFill>
              <a:latin typeface="Palatino Linotype" pitchFamily="18" charset="0"/>
              <a:ea typeface="Times New Roman" pitchFamily="18" charset="0"/>
              <a:cs typeface="Arial" pitchFamily="34" charset="0"/>
            </a:endParaRPr>
          </a:p>
          <a:p>
            <a:pPr marR="0" lvl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sr-Cyrl-CS" sz="2000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Palatino Linotype" pitchFamily="18" charset="0"/>
              <a:ea typeface="Times New Roman" pitchFamily="18" charset="0"/>
              <a:cs typeface="Arial" pitchFamily="34" charset="0"/>
            </a:endParaRPr>
          </a:p>
          <a:p>
            <a:pPr marR="0" lvl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sr-Cyrl-CS" sz="2000" b="1" i="0" u="sng" strike="noStrike" cap="none" normalizeH="0" baseline="0" dirty="0">
              <a:ln>
                <a:noFill/>
              </a:ln>
              <a:effectLst/>
              <a:latin typeface="Palatino Linotype" pitchFamily="18" charset="0"/>
              <a:ea typeface="Times New Roman" pitchFamily="18" charset="0"/>
              <a:cs typeface="Arial" pitchFamily="34" charset="0"/>
            </a:endParaRPr>
          </a:p>
          <a:p>
            <a:pPr marR="0" lvl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sr-Cyrl-CS" sz="2000" b="1" i="0" u="sng" strike="noStrike" cap="none" normalizeH="0" baseline="0" dirty="0">
                <a:ln>
                  <a:noFill/>
                </a:ln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Бактеријемија</a:t>
            </a:r>
            <a:r>
              <a:rPr kumimoji="0" lang="sr-Cyrl-CS" sz="2000" b="0" i="0" u="sng" strike="noStrike" cap="none" normalizeH="0" baseline="0" dirty="0">
                <a:ln>
                  <a:noFill/>
                </a:ln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sr-Cyrl-C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често без предходне гастроинтестиналне симптоматологије. Последица може бити </a:t>
            </a:r>
            <a:r>
              <a:rPr kumimoji="0" lang="sr-Cyrl-CS" sz="20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ширење инфекције у друга ткива и органе</a:t>
            </a:r>
            <a:r>
              <a:rPr lang="sr-Cyrl-CS" sz="2000" dirty="0">
                <a:solidFill>
                  <a:srgbClr val="002060"/>
                </a:solidFill>
                <a:latin typeface="Palatino Linotype" pitchFamily="18" charset="0"/>
                <a:ea typeface="Times New Roman" pitchFamily="18" charset="0"/>
                <a:cs typeface="Arial" pitchFamily="34" charset="0"/>
              </a:rPr>
              <a:t>:</a:t>
            </a:r>
            <a:r>
              <a:rPr lang="sr-Cyrl-CS" sz="2000" dirty="0">
                <a:latin typeface="Palatino Linotype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sr-Cyrl-C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ендокардитис, апсцес јетре, менингитис, акутни холесцистис, циститис и панкреатитис. Компликације: хемолитичко-уремијски синдром и интерстицијални нефритис</a:t>
            </a:r>
          </a:p>
        </p:txBody>
      </p:sp>
      <p:pic>
        <p:nvPicPr>
          <p:cNvPr id="25605" name="Picture 5" descr="Сродна слика"/>
          <p:cNvPicPr>
            <a:picLocks noChangeAspect="1" noChangeArrowheads="1"/>
          </p:cNvPicPr>
          <p:nvPr/>
        </p:nvPicPr>
        <p:blipFill>
          <a:blip r:embed="rId2" cstate="print"/>
          <a:srcRect l="58905" t="45688"/>
          <a:stretch>
            <a:fillRect/>
          </a:stretch>
        </p:blipFill>
        <p:spPr bwMode="auto">
          <a:xfrm>
            <a:off x="6516914" y="2046515"/>
            <a:ext cx="1957161" cy="30366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076" y="274638"/>
            <a:ext cx="8425339" cy="741362"/>
          </a:xfrm>
        </p:spPr>
        <p:txBody>
          <a:bodyPr>
            <a:normAutofit fontScale="90000"/>
          </a:bodyPr>
          <a:lstStyle/>
          <a:p>
            <a:pPr algn="l"/>
            <a:r>
              <a:rPr lang="sr-Cyrl-RS" i="1" dirty="0"/>
              <a:t>...</a:t>
            </a:r>
            <a:endParaRPr lang="en-US" i="1" dirty="0"/>
          </a:p>
        </p:txBody>
      </p:sp>
      <p:sp>
        <p:nvSpPr>
          <p:cNvPr id="3" name="Rectangle 2"/>
          <p:cNvSpPr/>
          <p:nvPr/>
        </p:nvSpPr>
        <p:spPr>
          <a:xfrm>
            <a:off x="1095375" y="769257"/>
            <a:ext cx="7976055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sr-Cyrl-CS" sz="2000" b="1" dirty="0">
                <a:solidFill>
                  <a:srgbClr val="C00000"/>
                </a:solidFill>
                <a:latin typeface="Palatino Linotype" pitchFamily="18" charset="0"/>
                <a:ea typeface="Times New Roman" pitchFamily="18" charset="0"/>
                <a:cs typeface="Arial" pitchFamily="34" charset="0"/>
              </a:rPr>
              <a:t>Менингитис</a:t>
            </a:r>
            <a:r>
              <a:rPr lang="sr-Cyrl-CS" sz="2000" dirty="0">
                <a:latin typeface="Palatino Linotype" pitchFamily="18" charset="0"/>
                <a:ea typeface="Times New Roman" pitchFamily="18" charset="0"/>
                <a:cs typeface="Arial" pitchFamily="34" charset="0"/>
              </a:rPr>
              <a:t> који се најчешће јавља код новорођенчади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endParaRPr lang="sr-Cyrl-CS" sz="1000" b="1" dirty="0">
              <a:solidFill>
                <a:srgbClr val="C00000"/>
              </a:solidFill>
              <a:latin typeface="Palatino Linotype" pitchFamily="18" charset="0"/>
              <a:ea typeface="Times New Roman" pitchFamily="18" charset="0"/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endParaRPr lang="sr-Cyrl-CS" sz="2000" b="1" dirty="0">
              <a:solidFill>
                <a:srgbClr val="C00000"/>
              </a:solidFill>
              <a:latin typeface="Palatino Linotype" pitchFamily="18" charset="0"/>
              <a:ea typeface="Times New Roman" pitchFamily="18" charset="0"/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sr-Cyrl-CS" sz="2000" b="1" dirty="0">
                <a:solidFill>
                  <a:srgbClr val="C00000"/>
                </a:solidFill>
                <a:latin typeface="Palatino Linotype" pitchFamily="18" charset="0"/>
                <a:ea typeface="Times New Roman" pitchFamily="18" charset="0"/>
                <a:cs typeface="Arial" pitchFamily="34" charset="0"/>
              </a:rPr>
              <a:t>Интраутерина смрт плода и абортус</a:t>
            </a:r>
            <a:r>
              <a:rPr lang="sr-Cyrl-CS" sz="2000" dirty="0">
                <a:solidFill>
                  <a:srgbClr val="C00000"/>
                </a:solidFill>
                <a:latin typeface="Palatino Linotype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sr-Cyrl-CS" sz="2000" dirty="0">
                <a:latin typeface="Palatino Linotype" pitchFamily="18" charset="0"/>
                <a:ea typeface="Times New Roman" pitchFamily="18" charset="0"/>
                <a:cs typeface="Arial" pitchFamily="34" charset="0"/>
              </a:rPr>
              <a:t>(након инфекције трудница)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endParaRPr lang="sr-Cyrl-CS" b="1" i="1" dirty="0">
              <a:solidFill>
                <a:srgbClr val="C00000"/>
              </a:solidFill>
              <a:latin typeface="Palatino Linotype" pitchFamily="18" charset="0"/>
              <a:ea typeface="Times New Roman" pitchFamily="18" charset="0"/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sr-Cyrl-CS" sz="2000" b="1" i="1" dirty="0">
                <a:solidFill>
                  <a:srgbClr val="C00000"/>
                </a:solidFill>
                <a:latin typeface="Palatino Linotype" pitchFamily="18" charset="0"/>
                <a:ea typeface="Times New Roman" pitchFamily="18" charset="0"/>
                <a:cs typeface="Arial" pitchFamily="34" charset="0"/>
              </a:rPr>
              <a:t>Guillain-Barré</a:t>
            </a:r>
            <a:r>
              <a:rPr lang="sr-Cyrl-CS" sz="2000" b="1" dirty="0">
                <a:solidFill>
                  <a:srgbClr val="C00000"/>
                </a:solidFill>
                <a:latin typeface="Palatino Linotype" pitchFamily="18" charset="0"/>
                <a:ea typeface="Times New Roman" pitchFamily="18" charset="0"/>
                <a:cs typeface="Arial" pitchFamily="34" charset="0"/>
              </a:rPr>
              <a:t> синдром</a:t>
            </a:r>
            <a:r>
              <a:rPr lang="sr-Cyrl-CS" sz="2000" dirty="0">
                <a:solidFill>
                  <a:srgbClr val="C00000"/>
                </a:solidFill>
                <a:latin typeface="Palatino Linotype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sr-Cyrl-CS" sz="2000" dirty="0">
                <a:latin typeface="Palatino Linotype" pitchFamily="18" charset="0"/>
                <a:ea typeface="Times New Roman" pitchFamily="18" charset="0"/>
                <a:cs typeface="Arial" pitchFamily="34" charset="0"/>
              </a:rPr>
              <a:t>(акутна инфламацијска демијелинизирајућа полинеуропатија). Асимтоматска или манифестна инфекција чији је изазивач </a:t>
            </a:r>
            <a:r>
              <a:rPr lang="sr-Cyrl-CS" sz="2000" i="1" dirty="0">
                <a:latin typeface="Palatino Linotype" pitchFamily="18" charset="0"/>
                <a:ea typeface="Times New Roman" pitchFamily="18" charset="0"/>
                <a:cs typeface="Arial" pitchFamily="34" charset="0"/>
              </a:rPr>
              <a:t>C. jejuni</a:t>
            </a:r>
            <a:r>
              <a:rPr lang="sr-Cyrl-CS" sz="2000" dirty="0">
                <a:latin typeface="Palatino Linotype" pitchFamily="18" charset="0"/>
                <a:ea typeface="Times New Roman" pitchFamily="18" charset="0"/>
                <a:cs typeface="Arial" pitchFamily="34" charset="0"/>
              </a:rPr>
              <a:t> у више од 40% случајева предходи синдрому </a:t>
            </a:r>
            <a:r>
              <a:rPr lang="sr-Cyrl-CS" sz="2000" i="1" dirty="0">
                <a:latin typeface="Palatino Linotype" pitchFamily="18" charset="0"/>
                <a:ea typeface="Times New Roman" pitchFamily="18" charset="0"/>
                <a:cs typeface="Arial" pitchFamily="34" charset="0"/>
              </a:rPr>
              <a:t>Guillain-Barré</a:t>
            </a:r>
            <a:r>
              <a:rPr lang="sr-Cyrl-CS" sz="2000" dirty="0">
                <a:latin typeface="Palatino Linotype" pitchFamily="18" charset="0"/>
                <a:ea typeface="Times New Roman" pitchFamily="18" charset="0"/>
                <a:cs typeface="Arial" pitchFamily="34" charset="0"/>
              </a:rPr>
              <a:t>. Могући патогенетски механизам је молекулска мимикрија (стварање антигликозидних антитела)</a:t>
            </a:r>
            <a:endParaRPr lang="sr-Latn-RS" sz="2000" dirty="0">
              <a:latin typeface="Palatino Linotype" pitchFamily="18" charset="0"/>
              <a:ea typeface="Times New Roman" pitchFamily="18" charset="0"/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endParaRPr lang="sr-Latn-RS" sz="2000" dirty="0">
              <a:latin typeface="Palatino Linotype" pitchFamily="18" charset="0"/>
              <a:ea typeface="Times New Roman" pitchFamily="18" charset="0"/>
              <a:cs typeface="Arial" pitchFamily="34" charset="0"/>
            </a:endParaRPr>
          </a:p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sr-Latn-R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sr-Cyrl-C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бољење периодонцијума и гингива</a:t>
            </a:r>
            <a:r>
              <a:rPr lang="sr-Cyrl-CS" sz="2000" dirty="0"/>
              <a:t> - инфекција </a:t>
            </a:r>
            <a:r>
              <a:rPr lang="en-US" sz="2000" dirty="0" err="1"/>
              <a:t>овим</a:t>
            </a:r>
            <a:r>
              <a:rPr lang="en-US" sz="2000" dirty="0"/>
              <a:t> </a:t>
            </a:r>
            <a:r>
              <a:rPr lang="sr-Cyrl-CS" sz="2000" dirty="0"/>
              <a:t>бактеријама стимулише фибробласте гингива да продукују IL-6 и IL-8 што узрокује инфламацију у периодонцијуму. Најчешћи узрочник је </a:t>
            </a:r>
            <a:r>
              <a:rPr lang="sr-Cyrl-CS" sz="2000" i="1" dirty="0"/>
              <a:t>C. rectus</a:t>
            </a:r>
            <a:r>
              <a:rPr lang="sr-Cyrl-CS" sz="2000" dirty="0"/>
              <a:t>, док је као најчешћи узрочник гингивитиса уочен </a:t>
            </a:r>
            <a:r>
              <a:rPr lang="sr-Cyrl-CS" sz="2000" i="1" dirty="0"/>
              <a:t>C. sputorum</a:t>
            </a:r>
            <a:r>
              <a:rPr lang="sr-Cyrl-CS" sz="2000" dirty="0"/>
              <a:t>.</a:t>
            </a:r>
            <a:endParaRPr lang="en-US" sz="2000" dirty="0"/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dirty="0">
              <a:latin typeface="Palatino Linotype" pitchFamily="18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94516" y="1010950"/>
            <a:ext cx="6066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r-Cyrl-RS" sz="3200" dirty="0"/>
              <a:t>...узрочник гастритиса</a:t>
            </a:r>
            <a:endParaRPr lang="en-US" sz="3200" dirty="0"/>
          </a:p>
        </p:txBody>
      </p:sp>
      <p:sp>
        <p:nvSpPr>
          <p:cNvPr id="103426" name="AutoShape 2" descr="Резултат слика за HELICOBACTER PYLORI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428" name="AutoShape 4" descr="Резултат слика за HELICOBACTER PYLORI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430" name="Picture 6" descr="Сродна сли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67714"/>
            <a:ext cx="3006725" cy="2717129"/>
          </a:xfrm>
          <a:prstGeom prst="rect">
            <a:avLst/>
          </a:prstGeom>
          <a:noFill/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160338"/>
            <a:ext cx="842533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alatino Linotype" panose="02040502050505030304" pitchFamily="18" charset="0"/>
                <a:ea typeface="+mj-ea"/>
                <a:cs typeface="+mj-cs"/>
              </a:rPr>
              <a:t>Helicobacter pylori</a:t>
            </a:r>
            <a:r>
              <a:rPr kumimoji="0" lang="sr-Cyrl-RS" sz="32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alatino Linotype" panose="02040502050505030304" pitchFamily="18" charset="0"/>
                <a:ea typeface="+mj-ea"/>
                <a:cs typeface="+mj-cs"/>
              </a:rPr>
              <a:t>...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6" descr="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0137" y="2089268"/>
            <a:ext cx="2605592" cy="2695575"/>
          </a:xfrm>
          <a:prstGeom prst="rect">
            <a:avLst/>
          </a:prstGeom>
          <a:noFill/>
        </p:spPr>
      </p:pic>
      <p:pic>
        <p:nvPicPr>
          <p:cNvPr id="8" name="Picture 2" descr="Сродна слика"/>
          <p:cNvPicPr>
            <a:picLocks noChangeAspect="1" noChangeArrowheads="1"/>
          </p:cNvPicPr>
          <p:nvPr/>
        </p:nvPicPr>
        <p:blipFill rotWithShape="1">
          <a:blip r:embed="rId4" cstate="print"/>
          <a:srcRect t="30168" r="32242" b="13004"/>
          <a:stretch/>
        </p:blipFill>
        <p:spPr bwMode="auto">
          <a:xfrm>
            <a:off x="5675729" y="2078490"/>
            <a:ext cx="3685759" cy="2695576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3204481" y="5123651"/>
            <a:ext cx="6052232" cy="1631216"/>
          </a:xfrm>
          <a:prstGeom prst="rect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</a:ln>
        </p:spPr>
        <p:txBody>
          <a:bodyPr wrap="square">
            <a:spAutoFit/>
          </a:bodyPr>
          <a:lstStyle/>
          <a:p>
            <a:pPr algn="r"/>
            <a:r>
              <a:rPr lang="ru-RU" sz="2000" dirty="0">
                <a:latin typeface="Palatino Linotype" panose="02040502050505030304" pitchFamily="18" charset="0"/>
              </a:rPr>
              <a:t>Године 1983. </a:t>
            </a:r>
            <a:r>
              <a:rPr lang="ru-RU" sz="2000" b="1" dirty="0">
                <a:latin typeface="Palatino Linotype" panose="02040502050505030304" pitchFamily="18" charset="0"/>
              </a:rPr>
              <a:t>Бери Маршал </a:t>
            </a:r>
            <a:r>
              <a:rPr lang="ru-RU" sz="2000" dirty="0">
                <a:latin typeface="Palatino Linotype" panose="02040502050505030304" pitchFamily="18" charset="0"/>
              </a:rPr>
              <a:t>и </a:t>
            </a:r>
            <a:r>
              <a:rPr lang="ru-RU" sz="2000" b="1" dirty="0">
                <a:latin typeface="Palatino Linotype" panose="02040502050505030304" pitchFamily="18" charset="0"/>
              </a:rPr>
              <a:t>Робин Ворен </a:t>
            </a:r>
            <a:r>
              <a:rPr lang="ru-RU" sz="2000" dirty="0">
                <a:latin typeface="Palatino Linotype" panose="02040502050505030304" pitchFamily="18" charset="0"/>
              </a:rPr>
              <a:t>су први пут идентификовали </a:t>
            </a:r>
            <a:r>
              <a:rPr lang="ru-RU" sz="2000" i="1" dirty="0">
                <a:latin typeface="Palatino Linotype" panose="02040502050505030304" pitchFamily="18" charset="0"/>
              </a:rPr>
              <a:t>Helicobacter pylori </a:t>
            </a:r>
            <a:r>
              <a:rPr lang="ru-RU" sz="2000" dirty="0">
                <a:latin typeface="Palatino Linotype" panose="02040502050505030304" pitchFamily="18" charset="0"/>
              </a:rPr>
              <a:t>у епителу желуца пацијената са хроничним гастритисом</a:t>
            </a:r>
          </a:p>
          <a:p>
            <a:pPr algn="r"/>
            <a:r>
              <a:rPr lang="ru-RU" sz="2000" dirty="0">
                <a:latin typeface="Palatino Linotype" panose="02040502050505030304" pitchFamily="18" charset="0"/>
              </a:rPr>
              <a:t>Нобелова награда 2005. 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899885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sr-Cyrl-RS" sz="2800" b="1" dirty="0">
                <a:latin typeface="Palatino Linotype" panose="02040502050505030304" pitchFamily="18" charset="0"/>
              </a:rPr>
              <a:t>Опште карактеристике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1886" y="984913"/>
            <a:ext cx="8621259" cy="152605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i="1" dirty="0">
                <a:latin typeface="Palatino Linotype" panose="02040502050505030304" pitchFamily="18" charset="0"/>
              </a:rPr>
              <a:t>Gram-</a:t>
            </a:r>
            <a:r>
              <a:rPr lang="ru-RU" sz="2000" dirty="0">
                <a:latin typeface="Palatino Linotype" panose="02040502050505030304" pitchFamily="18" charset="0"/>
              </a:rPr>
              <a:t> негативна бактерија која селективно колонизује желудац људи</a:t>
            </a:r>
          </a:p>
          <a:p>
            <a:pPr algn="ctr">
              <a:buNone/>
            </a:pPr>
            <a:endParaRPr lang="sr-Cyrl-RS" sz="2000" dirty="0">
              <a:latin typeface="Palatino Linotype" panose="02040502050505030304" pitchFamily="18" charset="0"/>
            </a:endParaRPr>
          </a:p>
          <a:p>
            <a:pPr algn="ctr">
              <a:buNone/>
            </a:pPr>
            <a:r>
              <a:rPr lang="sr-Cyrl-RS" sz="2000" dirty="0">
                <a:latin typeface="Palatino Linotype" panose="02040502050505030304" pitchFamily="18" charset="0"/>
              </a:rPr>
              <a:t>Инфекција коју изазива </a:t>
            </a:r>
            <a:r>
              <a:rPr lang="en-US" sz="2000" i="1" dirty="0">
                <a:latin typeface="Palatino Linotype" panose="02040502050505030304" pitchFamily="18" charset="0"/>
              </a:rPr>
              <a:t>H</a:t>
            </a:r>
            <a:r>
              <a:rPr lang="sr-Cyrl-RS" sz="2000" i="1" dirty="0">
                <a:latin typeface="Palatino Linotype" panose="02040502050505030304" pitchFamily="18" charset="0"/>
              </a:rPr>
              <a:t>. </a:t>
            </a:r>
            <a:r>
              <a:rPr lang="en-US" sz="2000" i="1" dirty="0">
                <a:latin typeface="Palatino Linotype" panose="02040502050505030304" pitchFamily="18" charset="0"/>
              </a:rPr>
              <a:t>pylori</a:t>
            </a:r>
            <a:r>
              <a:rPr lang="en-US" sz="2000" dirty="0">
                <a:latin typeface="Palatino Linotype" panose="02040502050505030304" pitchFamily="18" charset="0"/>
              </a:rPr>
              <a:t> </a:t>
            </a:r>
            <a:r>
              <a:rPr lang="sr-Cyrl-RS" sz="2000" dirty="0">
                <a:latin typeface="Palatino Linotype" panose="02040502050505030304" pitchFamily="18" charset="0"/>
              </a:rPr>
              <a:t>је прототип</a:t>
            </a:r>
            <a:r>
              <a:rPr lang="sr-Cyrl-RS" sz="2000" b="1" dirty="0">
                <a:latin typeface="Palatino Linotype" panose="02040502050505030304" pitchFamily="18" charset="0"/>
              </a:rPr>
              <a:t> </a:t>
            </a:r>
            <a:r>
              <a:rPr lang="sr-Cyrl-RS" sz="20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перзистентне бактеријске инфекције</a:t>
            </a:r>
            <a:endParaRPr lang="sr-Cyrl-RS" sz="2000" dirty="0">
              <a:solidFill>
                <a:srgbClr val="FF0000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21506" name="Picture 2" descr="http://www.stoneoils.com/wp-content/uploads/2015/04/helicobacter_pylo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92070" y="2438400"/>
            <a:ext cx="2669418" cy="2380343"/>
          </a:xfrm>
          <a:prstGeom prst="rect">
            <a:avLst/>
          </a:prstGeom>
          <a:noFill/>
        </p:spPr>
      </p:pic>
      <p:pic>
        <p:nvPicPr>
          <p:cNvPr id="8" name="Picture 3" descr="nfHelicobac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31910" y="5052104"/>
            <a:ext cx="2729578" cy="1805896"/>
          </a:xfrm>
          <a:prstGeom prst="rect">
            <a:avLst/>
          </a:prstGeom>
          <a:noFill/>
        </p:spPr>
      </p:pic>
      <p:pic>
        <p:nvPicPr>
          <p:cNvPr id="4" name="Picture 2" descr="Резултат слика за HELICOBACTER PYLOR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776" y="2763835"/>
            <a:ext cx="5635624" cy="4094165"/>
          </a:xfrm>
          <a:prstGeom prst="rect">
            <a:avLst/>
          </a:prstGeom>
          <a:noFill/>
        </p:spPr>
      </p:pic>
      <p:sp>
        <p:nvSpPr>
          <p:cNvPr id="9" name="Rounded Rectangle 8"/>
          <p:cNvSpPr/>
          <p:nvPr/>
        </p:nvSpPr>
        <p:spPr>
          <a:xfrm>
            <a:off x="2336800" y="5442857"/>
            <a:ext cx="1611085" cy="551543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918857" y="5297714"/>
            <a:ext cx="348343" cy="39188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23374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361488" cy="812799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sr-Cyrl-RS" sz="3100" b="1" dirty="0">
                <a:latin typeface="Palatino Linotype" panose="02040502050505030304" pitchFamily="18" charset="0"/>
              </a:rPr>
              <a:t>Епидемиологија </a:t>
            </a:r>
            <a:endParaRPr lang="en-US" sz="3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819" y="948194"/>
            <a:ext cx="8640095" cy="2346549"/>
          </a:xfrm>
          <a:solidFill>
            <a:schemeClr val="bg2"/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b="1" dirty="0">
                <a:latin typeface="Palatino Linotype" panose="02040502050505030304" pitchFamily="18" charset="0"/>
              </a:rPr>
              <a:t>Једна од најчешћих бактеријских инфекција људи </a:t>
            </a:r>
            <a:r>
              <a:rPr lang="ru-RU" sz="2000" dirty="0">
                <a:latin typeface="Palatino Linotype" panose="02040502050505030304" pitchFamily="18" charset="0"/>
              </a:rPr>
              <a:t>(колонизује половину светске популације, али изазива клинички манифестну болест у само 10 до 15% заражених појединаца) </a:t>
            </a:r>
          </a:p>
          <a:p>
            <a:pPr marL="0" indent="0">
              <a:buNone/>
            </a:pPr>
            <a:r>
              <a:rPr lang="ru-RU" sz="2000" b="1" dirty="0">
                <a:latin typeface="Palatino Linotype" panose="02040502050505030304" pitchFamily="18" charset="0"/>
              </a:rPr>
              <a:t>Фактори ризика</a:t>
            </a:r>
            <a:r>
              <a:rPr lang="ru-RU" sz="2000" dirty="0">
                <a:latin typeface="Palatino Linotype" panose="02040502050505030304" pitchFamily="18" charset="0"/>
              </a:rPr>
              <a:t>: лош социо-економски статус, пренасељеност, етничка припадност... </a:t>
            </a:r>
          </a:p>
          <a:p>
            <a:pPr marL="0" indent="0">
              <a:buNone/>
            </a:pPr>
            <a:r>
              <a:rPr lang="ru-RU" sz="2000" dirty="0">
                <a:latin typeface="Palatino Linotype" panose="02040502050505030304" pitchFamily="18" charset="0"/>
              </a:rPr>
              <a:t>Инфекција се највероватније стиче у детињству </a:t>
            </a:r>
            <a:r>
              <a:rPr lang="ru-RU" sz="2000" b="1" dirty="0">
                <a:latin typeface="Palatino Linotype" panose="02040502050505030304" pitchFamily="18" charset="0"/>
              </a:rPr>
              <a:t>феко-оралним</a:t>
            </a:r>
            <a:r>
              <a:rPr lang="ru-RU" sz="2000" dirty="0">
                <a:latin typeface="Palatino Linotype" panose="02040502050505030304" pitchFamily="18" charset="0"/>
              </a:rPr>
              <a:t> или </a:t>
            </a:r>
            <a:r>
              <a:rPr lang="ru-RU" sz="2000" b="1" dirty="0">
                <a:latin typeface="Palatino Linotype" panose="02040502050505030304" pitchFamily="18" charset="0"/>
              </a:rPr>
              <a:t>орално-оралним</a:t>
            </a:r>
            <a:r>
              <a:rPr lang="ru-RU" sz="2000" dirty="0">
                <a:latin typeface="Palatino Linotype" panose="02040502050505030304" pitchFamily="18" charset="0"/>
              </a:rPr>
              <a:t> начином преноса 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14287" y="3422909"/>
            <a:ext cx="5399314" cy="343509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98965" y="3563103"/>
            <a:ext cx="2062523" cy="30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70713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 descr="Резултат слика за HELICOBACTER PYLOR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6628"/>
            <a:ext cx="5112255" cy="4601029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4502604" y="907334"/>
            <a:ext cx="485888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i="1" dirty="0">
                <a:latin typeface="Palatino Linotype" panose="02040502050505030304" pitchFamily="18" charset="0"/>
              </a:rPr>
              <a:t>Helicobacter pylori </a:t>
            </a:r>
            <a:r>
              <a:rPr lang="ru-RU" sz="2000" dirty="0">
                <a:latin typeface="Palatino Linotype" panose="02040502050505030304" pitchFamily="18" charset="0"/>
              </a:rPr>
              <a:t>колонизује слузокожу желуца и за неколико недеља узрокује </a:t>
            </a:r>
            <a:r>
              <a:rPr lang="ru-RU" sz="2000" b="1" dirty="0">
                <a:latin typeface="Palatino Linotype" panose="02040502050505030304" pitchFamily="18" charset="0"/>
              </a:rPr>
              <a:t>суперфицијални гастритис</a:t>
            </a:r>
          </a:p>
          <a:p>
            <a:pPr algn="r"/>
            <a:endParaRPr lang="ru-RU" sz="2000" dirty="0">
              <a:latin typeface="Palatino Linotype" panose="02040502050505030304" pitchFamily="18" charset="0"/>
            </a:endParaRPr>
          </a:p>
          <a:p>
            <a:pPr algn="r"/>
            <a:endParaRPr lang="ru-RU" sz="2000" dirty="0">
              <a:latin typeface="Palatino Linotype" panose="02040502050505030304" pitchFamily="18" charset="0"/>
            </a:endParaRPr>
          </a:p>
          <a:p>
            <a:pPr algn="r"/>
            <a:r>
              <a:rPr lang="ru-RU" sz="2000" dirty="0">
                <a:latin typeface="Palatino Linotype" panose="02040502050505030304" pitchFamily="18" charset="0"/>
              </a:rPr>
              <a:t>Дуготрајна колонизација и хронични ток инфекције праћен је </a:t>
            </a:r>
            <a:r>
              <a:rPr lang="ru-RU" sz="2000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ниским степеном инфламације желуца </a:t>
            </a:r>
            <a:r>
              <a:rPr lang="ru-RU" sz="2000" dirty="0">
                <a:latin typeface="Palatino Linotype" panose="02040502050505030304" pitchFamily="18" charset="0"/>
              </a:rPr>
              <a:t>и постепеном прогресијом болести</a:t>
            </a:r>
          </a:p>
          <a:p>
            <a:pPr algn="r"/>
            <a:endParaRPr lang="ru-RU" sz="2000" dirty="0">
              <a:latin typeface="Palatino Linotype" panose="02040502050505030304" pitchFamily="18" charset="0"/>
            </a:endParaRPr>
          </a:p>
          <a:p>
            <a:pPr algn="r"/>
            <a:endParaRPr lang="ru-RU" sz="2000" dirty="0">
              <a:latin typeface="Palatino Linotype" panose="02040502050505030304" pitchFamily="18" charset="0"/>
            </a:endParaRPr>
          </a:p>
          <a:p>
            <a:pPr algn="r"/>
            <a:r>
              <a:rPr lang="ru-RU" sz="2000" dirty="0">
                <a:latin typeface="Palatino Linotype" panose="02040502050505030304" pitchFamily="18" charset="0"/>
              </a:rPr>
              <a:t>Гастритис изазван </a:t>
            </a:r>
            <a:r>
              <a:rPr lang="ru-RU" sz="2000" i="1" dirty="0">
                <a:latin typeface="Palatino Linotype" panose="02040502050505030304" pitchFamily="18" charset="0"/>
              </a:rPr>
              <a:t>H.</a:t>
            </a:r>
            <a:r>
              <a:rPr lang="ru-RU" sz="2000" dirty="0">
                <a:latin typeface="Palatino Linotype" panose="02040502050505030304" pitchFamily="18" charset="0"/>
              </a:rPr>
              <a:t> </a:t>
            </a:r>
            <a:r>
              <a:rPr lang="ru-RU" sz="2000" i="1" dirty="0">
                <a:latin typeface="Palatino Linotype" panose="02040502050505030304" pitchFamily="18" charset="0"/>
              </a:rPr>
              <a:t>pylori </a:t>
            </a:r>
            <a:r>
              <a:rPr lang="ru-RU" sz="2000" dirty="0">
                <a:latin typeface="Palatino Linotype" panose="02040502050505030304" pitchFamily="18" charset="0"/>
              </a:rPr>
              <a:t>може или да годинама остане клинички асимптоматски или да прогредира у различите болести укључујући дуоденални улкус и аденокарцином желуца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20914" y="217714"/>
            <a:ext cx="2481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3600" i="1" dirty="0"/>
              <a:t>...</a:t>
            </a:r>
            <a:endParaRPr lang="en-US" sz="3600" i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361488" cy="846160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sr-Cyrl-CS" sz="2800" b="1" dirty="0">
                <a:latin typeface="Palatino Linotype" pitchFamily="18" charset="0"/>
              </a:rPr>
              <a:t>Улазак бактерије у организам</a:t>
            </a:r>
            <a:endParaRPr lang="en-US" sz="2800" dirty="0">
              <a:latin typeface="Palatino Linotype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282890"/>
            <a:ext cx="4612943" cy="5575110"/>
          </a:xfrm>
          <a:prstGeom prst="rect">
            <a:avLst/>
          </a:prstGeom>
        </p:spPr>
      </p:pic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4804013" y="1444655"/>
            <a:ext cx="4367283" cy="5047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endParaRPr kumimoji="0" lang="sr-Cyrl-C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  <a:ea typeface="Times New Roman" pitchFamily="18" charset="0"/>
              <a:cs typeface="Arial" pitchFamily="34" charset="0"/>
            </a:endParaRPr>
          </a:p>
          <a:p>
            <a:pPr marL="457200" indent="-45720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latin typeface="Palatino Linotype" pitchFamily="18" charset="0"/>
                <a:ea typeface="Times New Roman" pitchFamily="18" charset="0"/>
                <a:cs typeface="Arial" pitchFamily="34" charset="0"/>
              </a:rPr>
              <a:t>"Путовање" кроз дигестивни тракт је опасно по микроорганизам, јер се суочавају са одбрамбеним механизмима домаћина</a:t>
            </a: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endParaRPr lang="sr-Cyrl-CS" sz="2000" dirty="0">
              <a:latin typeface="Palatino Linotype" pitchFamily="18" charset="0"/>
              <a:ea typeface="Times New Roman" pitchFamily="18" charset="0"/>
              <a:cs typeface="Arial" pitchFamily="34" charset="0"/>
            </a:endParaRPr>
          </a:p>
          <a:p>
            <a:pPr marL="457200" marR="0" lvl="0" indent="-45720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sr-Cyrl-C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  <a:ea typeface="Times New Roman" pitchFamily="18" charset="0"/>
              <a:cs typeface="Arial" pitchFamily="34" charset="0"/>
            </a:endParaRPr>
          </a:p>
          <a:p>
            <a:pPr marL="457200" marR="0" lvl="0" indent="-45720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sr-Cyrl-C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Киселост желудачног сока </a:t>
            </a:r>
          </a:p>
          <a:p>
            <a:pPr marL="457200" marR="0" lvl="0" indent="-45720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sr-Cyrl-C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Панкреасни сок</a:t>
            </a:r>
          </a:p>
          <a:p>
            <a:pPr marL="457200" marR="0" lvl="0" indent="-45720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sr-Cyrl-C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Слуз </a:t>
            </a:r>
          </a:p>
          <a:p>
            <a:pPr marL="457200" marR="0" lvl="0" indent="-45720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sr-Cyrl-C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Перисталтички</a:t>
            </a:r>
            <a:r>
              <a:rPr kumimoji="0" lang="sr-Cyrl-CS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sr-Cyrl-C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покрети црева </a:t>
            </a:r>
          </a:p>
          <a:p>
            <a:pPr marL="457200" marR="0" lvl="0" indent="-45720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sr-Cyrl-C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Ензими: лизозим, протеаза и липаза</a:t>
            </a:r>
            <a:endParaRPr lang="sr-Cyrl-CS" b="1" dirty="0">
              <a:latin typeface="Palatino Linotype" pitchFamily="18" charset="0"/>
              <a:ea typeface="Times New Roman" pitchFamily="18" charset="0"/>
              <a:cs typeface="Arial" pitchFamily="34" charset="0"/>
            </a:endParaRPr>
          </a:p>
          <a:p>
            <a:pPr marL="457200" marR="0" lvl="0" indent="-45720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sr-Cyrl-C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Секретовани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IgA</a:t>
            </a:r>
            <a:r>
              <a:rPr kumimoji="0" lang="sr-Cyrl-C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 и жучне соли</a:t>
            </a:r>
            <a:endParaRPr lang="ru-RU" b="1" dirty="0">
              <a:latin typeface="Palatino Linotype" pitchFamily="18" charset="0"/>
              <a:ea typeface="Times New Roman" pitchFamily="18" charset="0"/>
              <a:cs typeface="Arial" pitchFamily="34" charset="0"/>
            </a:endParaRPr>
          </a:p>
          <a:p>
            <a:pPr marL="457200" marR="0" lvl="0" indent="-45720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sr-Cyrl-C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Фагоцити</a:t>
            </a:r>
          </a:p>
          <a:p>
            <a:pPr marR="0" lvl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sr-Cyrl-C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Физиолошка микрофлора колона</a:t>
            </a:r>
            <a:r>
              <a:rPr kumimoji="0" lang="sr-Cyrl-CS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 -</a:t>
            </a:r>
            <a:r>
              <a:rPr kumimoji="0" lang="sr-Cyrl-C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Palatino Linotype" pitchFamily="18" charset="0"/>
                <a:ea typeface="Times New Roman" pitchFamily="18" charset="0"/>
                <a:cs typeface="Arial" pitchFamily="34" charset="0"/>
              </a:rPr>
              <a:t>бактерицидини</a:t>
            </a:r>
            <a:endParaRPr kumimoji="0" lang="sr-Cyrl-CS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87188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"/>
            <a:ext cx="9361488" cy="769256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sr-Cyrl-RS" sz="2500" b="1" dirty="0">
                <a:solidFill>
                  <a:srgbClr val="000000"/>
                </a:solidFill>
                <a:latin typeface="Palatino Linotype" panose="02040502050505030304" pitchFamily="18" charset="0"/>
              </a:rPr>
              <a:t>Успостављање инфекције</a:t>
            </a:r>
            <a:endParaRPr lang="en-US" sz="2500" b="1" dirty="0"/>
          </a:p>
        </p:txBody>
      </p:sp>
      <p:sp>
        <p:nvSpPr>
          <p:cNvPr id="6" name="Rectangle 5"/>
          <p:cNvSpPr/>
          <p:nvPr/>
        </p:nvSpPr>
        <p:spPr>
          <a:xfrm>
            <a:off x="3675290" y="1214846"/>
            <a:ext cx="5454196" cy="213904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en-US" sz="1900" i="1" dirty="0">
                <a:latin typeface="Palatino Linotype" panose="02040502050505030304" pitchFamily="18" charset="0"/>
              </a:rPr>
              <a:t>H</a:t>
            </a:r>
            <a:r>
              <a:rPr lang="sr-Cyrl-RS" sz="1900" i="1" dirty="0">
                <a:latin typeface="Palatino Linotype" panose="02040502050505030304" pitchFamily="18" charset="0"/>
              </a:rPr>
              <a:t>.</a:t>
            </a:r>
            <a:r>
              <a:rPr lang="en-US" sz="1900" i="1" dirty="0">
                <a:latin typeface="Palatino Linotype" panose="02040502050505030304" pitchFamily="18" charset="0"/>
              </a:rPr>
              <a:t> pylori </a:t>
            </a:r>
            <a:r>
              <a:rPr lang="sr-Cyrl-RS" sz="1900" b="1" dirty="0">
                <a:solidFill>
                  <a:srgbClr val="0000FF"/>
                </a:solidFill>
                <a:latin typeface="Palatino Linotype" panose="02040502050505030304" pitchFamily="18" charset="0"/>
              </a:rPr>
              <a:t>масовно продукује уреазу</a:t>
            </a:r>
            <a:r>
              <a:rPr lang="sr-Cyrl-RS" sz="1900" dirty="0">
                <a:latin typeface="Palatino Linotype" panose="02040502050505030304" pitchFamily="18" charset="0"/>
              </a:rPr>
              <a:t>, којом катализује хидролизу урее на амонијак и угљендиоксид и тако неутралише киселу средину желуца</a:t>
            </a:r>
          </a:p>
          <a:p>
            <a:pPr algn="r">
              <a:buNone/>
            </a:pPr>
            <a:endParaRPr lang="ru-RU" sz="1900" dirty="0">
              <a:latin typeface="Palatino Linotype" panose="02040502050505030304" pitchFamily="18" charset="0"/>
            </a:endParaRPr>
          </a:p>
          <a:p>
            <a:pPr algn="r">
              <a:buNone/>
            </a:pPr>
            <a:r>
              <a:rPr lang="ru-RU" sz="1900" dirty="0">
                <a:latin typeface="Palatino Linotype" panose="02040502050505030304" pitchFamily="18" charset="0"/>
              </a:rPr>
              <a:t>Има већи број </a:t>
            </a:r>
            <a:r>
              <a:rPr lang="ru-RU" sz="1900" b="1" dirty="0">
                <a:solidFill>
                  <a:srgbClr val="0000FF"/>
                </a:solidFill>
                <a:latin typeface="Palatino Linotype" panose="02040502050505030304" pitchFamily="18" charset="0"/>
              </a:rPr>
              <a:t>поларних флагела </a:t>
            </a:r>
            <a:r>
              <a:rPr lang="ru-RU" sz="1900" dirty="0">
                <a:latin typeface="Palatino Linotype" panose="02040502050505030304" pitchFamily="18" charset="0"/>
              </a:rPr>
              <a:t>којима продире и колонизује слој мукуса на желудцу</a:t>
            </a:r>
          </a:p>
        </p:txBody>
      </p:sp>
      <p:sp>
        <p:nvSpPr>
          <p:cNvPr id="7" name="Rectangle 6"/>
          <p:cNvSpPr/>
          <p:nvPr/>
        </p:nvSpPr>
        <p:spPr>
          <a:xfrm>
            <a:off x="3646261" y="4089124"/>
            <a:ext cx="5483225" cy="24314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sr-Cyrl-RS" sz="1900" dirty="0">
                <a:latin typeface="Palatino Linotype" panose="02040502050505030304" pitchFamily="18" charset="0"/>
              </a:rPr>
              <a:t>Експримира бројне </a:t>
            </a:r>
            <a:r>
              <a:rPr lang="sr-Cyrl-RS" sz="1900" b="1" dirty="0">
                <a:solidFill>
                  <a:srgbClr val="0000FF"/>
                </a:solidFill>
                <a:latin typeface="Palatino Linotype" panose="02040502050505030304" pitchFamily="18" charset="0"/>
              </a:rPr>
              <a:t>протеине спољашње мембране</a:t>
            </a:r>
            <a:r>
              <a:rPr lang="sr-Cyrl-RS" sz="1900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 </a:t>
            </a:r>
            <a:r>
              <a:rPr lang="sr-Cyrl-RS" sz="1900" dirty="0">
                <a:latin typeface="Palatino Linotype" panose="02040502050505030304" pitchFamily="18" charset="0"/>
              </a:rPr>
              <a:t>који су важни за адхезију и перзистентну колонизацију желудачног епитела: </a:t>
            </a:r>
          </a:p>
          <a:p>
            <a:pPr algn="r">
              <a:buNone/>
            </a:pPr>
            <a:r>
              <a:rPr lang="sr-Cyrl-RS" sz="1900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адхезин који везује антигене крвних група </a:t>
            </a:r>
            <a:r>
              <a:rPr lang="sr-Cyrl-RS" sz="1900" dirty="0">
                <a:latin typeface="Palatino Linotype" panose="02040502050505030304" pitchFamily="18" charset="0"/>
              </a:rPr>
              <a:t>(енгл. </a:t>
            </a:r>
            <a:r>
              <a:rPr lang="en-US" sz="1900" i="1" dirty="0">
                <a:latin typeface="Palatino Linotype" panose="02040502050505030304" pitchFamily="18" charset="0"/>
              </a:rPr>
              <a:t>blood-group antigen-binding </a:t>
            </a:r>
            <a:r>
              <a:rPr lang="en-US" sz="1900" i="1" dirty="0" err="1">
                <a:latin typeface="Palatino Linotype" panose="02040502050505030304" pitchFamily="18" charset="0"/>
              </a:rPr>
              <a:t>adhesin</a:t>
            </a:r>
            <a:r>
              <a:rPr lang="en-US" sz="1900" b="1" dirty="0">
                <a:latin typeface="Palatino Linotype" panose="02040502050505030304" pitchFamily="18" charset="0"/>
              </a:rPr>
              <a:t>, </a:t>
            </a:r>
            <a:r>
              <a:rPr lang="en-US" sz="1900" b="1" dirty="0" err="1">
                <a:latin typeface="Palatino Linotype" panose="02040502050505030304" pitchFamily="18" charset="0"/>
              </a:rPr>
              <a:t>BabA</a:t>
            </a:r>
            <a:r>
              <a:rPr lang="en-US" sz="1900" dirty="0">
                <a:latin typeface="Palatino Linotype" panose="02040502050505030304" pitchFamily="18" charset="0"/>
              </a:rPr>
              <a:t>) </a:t>
            </a:r>
            <a:r>
              <a:rPr lang="sr-Cyrl-RS" sz="1900" dirty="0">
                <a:latin typeface="Palatino Linotype" panose="02040502050505030304" pitchFamily="18" charset="0"/>
              </a:rPr>
              <a:t>и </a:t>
            </a:r>
            <a:r>
              <a:rPr lang="sr-Cyrl-RS" sz="1900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адхезин који везује сијаличну киселину</a:t>
            </a:r>
            <a:r>
              <a:rPr lang="sr-Cyrl-RS" sz="1900" dirty="0">
                <a:latin typeface="Palatino Linotype" panose="02040502050505030304" pitchFamily="18" charset="0"/>
              </a:rPr>
              <a:t> (енгл. </a:t>
            </a:r>
            <a:r>
              <a:rPr lang="en-US" sz="1900" i="1" dirty="0" err="1">
                <a:latin typeface="Palatino Linotype" panose="02040502050505030304" pitchFamily="18" charset="0"/>
              </a:rPr>
              <a:t>sialic</a:t>
            </a:r>
            <a:r>
              <a:rPr lang="en-US" sz="1900" i="1" dirty="0">
                <a:latin typeface="Palatino Linotype" panose="02040502050505030304" pitchFamily="18" charset="0"/>
              </a:rPr>
              <a:t> acid–binding </a:t>
            </a:r>
            <a:r>
              <a:rPr lang="en-US" sz="1900" i="1" dirty="0" err="1">
                <a:latin typeface="Palatino Linotype" panose="02040502050505030304" pitchFamily="18" charset="0"/>
              </a:rPr>
              <a:t>adhesin</a:t>
            </a:r>
            <a:r>
              <a:rPr lang="en-US" sz="1900" b="1" dirty="0">
                <a:latin typeface="Palatino Linotype" panose="02040502050505030304" pitchFamily="18" charset="0"/>
              </a:rPr>
              <a:t>, </a:t>
            </a:r>
            <a:r>
              <a:rPr lang="en-US" sz="1900" b="1" dirty="0" err="1">
                <a:latin typeface="Palatino Linotype" panose="02040502050505030304" pitchFamily="18" charset="0"/>
              </a:rPr>
              <a:t>SabA</a:t>
            </a:r>
            <a:r>
              <a:rPr lang="en-US" sz="1900" dirty="0">
                <a:latin typeface="Palatino Linotype" panose="02040502050505030304" pitchFamily="18" charset="0"/>
              </a:rPr>
              <a:t>)</a:t>
            </a:r>
          </a:p>
        </p:txBody>
      </p:sp>
      <p:sp>
        <p:nvSpPr>
          <p:cNvPr id="8" name="Down Arrow 7"/>
          <p:cNvSpPr/>
          <p:nvPr/>
        </p:nvSpPr>
        <p:spPr>
          <a:xfrm>
            <a:off x="6241142" y="3483429"/>
            <a:ext cx="484632" cy="493485"/>
          </a:xfrm>
          <a:prstGeom prst="downArrow">
            <a:avLst/>
          </a:prstGeom>
          <a:solidFill>
            <a:srgbClr val="FFE6C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0" y="1204686"/>
            <a:ext cx="3614057" cy="5653314"/>
            <a:chOff x="0" y="1204686"/>
            <a:chExt cx="3614057" cy="565331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print"/>
            <a:srcRect t="4894"/>
            <a:stretch>
              <a:fillRect/>
            </a:stretch>
          </p:blipFill>
          <p:spPr>
            <a:xfrm>
              <a:off x="0" y="1204686"/>
              <a:ext cx="3614057" cy="5653314"/>
            </a:xfrm>
            <a:prstGeom prst="rect">
              <a:avLst/>
            </a:prstGeom>
          </p:spPr>
        </p:pic>
        <p:sp>
          <p:nvSpPr>
            <p:cNvPr id="9" name="Rounded Rectangle 8"/>
            <p:cNvSpPr/>
            <p:nvPr/>
          </p:nvSpPr>
          <p:spPr>
            <a:xfrm>
              <a:off x="2119086" y="6023429"/>
              <a:ext cx="551543" cy="464457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5186292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936200" y="4809020"/>
            <a:ext cx="5123543" cy="184665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ru-RU" sz="1900" dirty="0">
                <a:latin typeface="Palatino Linotype" panose="02040502050505030304" pitchFamily="18" charset="0"/>
              </a:rPr>
              <a:t> </a:t>
            </a:r>
          </a:p>
          <a:p>
            <a:pPr algn="r">
              <a:buNone/>
            </a:pPr>
            <a:r>
              <a:rPr lang="sr-Cyrl-RS" sz="1900" dirty="0">
                <a:latin typeface="Palatino Linotype" panose="02040502050505030304" pitchFamily="18" charset="0"/>
              </a:rPr>
              <a:t>В</a:t>
            </a:r>
            <a:r>
              <a:rPr lang="ru-RU" sz="1900" dirty="0">
                <a:latin typeface="Palatino Linotype" panose="02040502050505030304" pitchFamily="18" charset="0"/>
              </a:rPr>
              <a:t>акуолизорајући цитотоксин, </a:t>
            </a:r>
            <a:r>
              <a:rPr lang="ru-RU" sz="1900" b="1" dirty="0">
                <a:solidFill>
                  <a:srgbClr val="0000FF"/>
                </a:solidFill>
                <a:latin typeface="Palatino Linotype" panose="02040502050505030304" pitchFamily="18" charset="0"/>
              </a:rPr>
              <a:t>VacA</a:t>
            </a:r>
            <a:r>
              <a:rPr lang="ru-RU" sz="1900" dirty="0">
                <a:latin typeface="Palatino Linotype" panose="02040502050505030304" pitchFamily="18" charset="0"/>
              </a:rPr>
              <a:t>, може да модулира имунски одговор домаћина тако што директно супримира одговор Т лимфоцита</a:t>
            </a:r>
          </a:p>
          <a:p>
            <a:pPr algn="r">
              <a:buNone/>
            </a:pPr>
            <a:endParaRPr lang="en-US" sz="1900" dirty="0"/>
          </a:p>
        </p:txBody>
      </p:sp>
      <p:sp>
        <p:nvSpPr>
          <p:cNvPr id="8" name="Rectangle 7"/>
          <p:cNvSpPr/>
          <p:nvPr/>
        </p:nvSpPr>
        <p:spPr>
          <a:xfrm>
            <a:off x="3860452" y="2151787"/>
            <a:ext cx="5149397" cy="184665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ru-RU" sz="1900" i="1" dirty="0">
                <a:latin typeface="Palatino Linotype" panose="02040502050505030304" pitchFamily="18" charset="0"/>
              </a:rPr>
              <a:t>H</a:t>
            </a:r>
            <a:r>
              <a:rPr lang="sr-Latn-RS" sz="1900" i="1" dirty="0">
                <a:latin typeface="Palatino Linotype" panose="02040502050505030304" pitchFamily="18" charset="0"/>
              </a:rPr>
              <a:t>.</a:t>
            </a:r>
            <a:r>
              <a:rPr lang="ru-RU" sz="1900" i="1" dirty="0">
                <a:latin typeface="Palatino Linotype" panose="02040502050505030304" pitchFamily="18" charset="0"/>
              </a:rPr>
              <a:t> pylori </a:t>
            </a:r>
            <a:r>
              <a:rPr lang="ru-RU" sz="1900" dirty="0">
                <a:latin typeface="Palatino Linotype" panose="02040502050505030304" pitchFamily="18" charset="0"/>
              </a:rPr>
              <a:t>експримира репертоар људских антигена на </a:t>
            </a:r>
            <a:r>
              <a:rPr lang="sr-Latn-RS" sz="1900" dirty="0">
                <a:latin typeface="Palatino Linotype" panose="02040502050505030304" pitchFamily="18" charset="0"/>
              </a:rPr>
              <a:t>LPS</a:t>
            </a:r>
            <a:r>
              <a:rPr lang="ru-RU" sz="1900" dirty="0">
                <a:latin typeface="Palatino Linotype" panose="02040502050505030304" pitchFamily="18" charset="0"/>
              </a:rPr>
              <a:t> </a:t>
            </a:r>
          </a:p>
          <a:p>
            <a:pPr algn="r">
              <a:buNone/>
            </a:pPr>
            <a:endParaRPr lang="sr-Cyrl-RS" sz="1900" b="1" dirty="0">
              <a:solidFill>
                <a:srgbClr val="0000FF"/>
              </a:solidFill>
              <a:latin typeface="Palatino Linotype" panose="02040502050505030304" pitchFamily="18" charset="0"/>
            </a:endParaRPr>
          </a:p>
          <a:p>
            <a:pPr algn="r">
              <a:buNone/>
            </a:pPr>
            <a:r>
              <a:rPr lang="sr-Latn-RS" sz="1900" b="1" dirty="0">
                <a:solidFill>
                  <a:srgbClr val="0000FF"/>
                </a:solidFill>
                <a:latin typeface="Palatino Linotype" panose="02040502050505030304" pitchFamily="18" charset="0"/>
              </a:rPr>
              <a:t>LPS</a:t>
            </a:r>
            <a:r>
              <a:rPr lang="ru-RU" sz="1900" b="1" dirty="0">
                <a:solidFill>
                  <a:srgbClr val="0000FF"/>
                </a:solidFill>
                <a:latin typeface="Palatino Linotype" panose="02040502050505030304" pitchFamily="18" charset="0"/>
              </a:rPr>
              <a:t> </a:t>
            </a:r>
            <a:r>
              <a:rPr lang="ru-RU" sz="1900" b="1" i="1" dirty="0">
                <a:solidFill>
                  <a:srgbClr val="0000FF"/>
                </a:solidFill>
                <a:latin typeface="Palatino Linotype" panose="02040502050505030304" pitchFamily="18" charset="0"/>
              </a:rPr>
              <a:t>H</a:t>
            </a:r>
            <a:r>
              <a:rPr lang="sr-Latn-RS" sz="1900" b="1" i="1" dirty="0">
                <a:solidFill>
                  <a:srgbClr val="0000FF"/>
                </a:solidFill>
                <a:latin typeface="Palatino Linotype" panose="02040502050505030304" pitchFamily="18" charset="0"/>
              </a:rPr>
              <a:t>.</a:t>
            </a:r>
            <a:r>
              <a:rPr lang="ru-RU" sz="1900" b="1" i="1" dirty="0">
                <a:solidFill>
                  <a:srgbClr val="0000FF"/>
                </a:solidFill>
                <a:latin typeface="Palatino Linotype" panose="02040502050505030304" pitchFamily="18" charset="0"/>
              </a:rPr>
              <a:t> pylori </a:t>
            </a:r>
            <a:r>
              <a:rPr lang="ru-RU" sz="1900" b="1" dirty="0">
                <a:solidFill>
                  <a:srgbClr val="0000FF"/>
                </a:solidFill>
                <a:latin typeface="Palatino Linotype" panose="02040502050505030304" pitchFamily="18" charset="0"/>
              </a:rPr>
              <a:t>је релативно анергичан</a:t>
            </a:r>
            <a:r>
              <a:rPr lang="ru-RU" sz="1900" dirty="0">
                <a:latin typeface="Palatino Linotype" panose="02040502050505030304" pitchFamily="18" charset="0"/>
              </a:rPr>
              <a:t>, показује 10</a:t>
            </a:r>
            <a:r>
              <a:rPr lang="ru-RU" sz="1900" baseline="30000" dirty="0">
                <a:latin typeface="Palatino Linotype" panose="02040502050505030304" pitchFamily="18" charset="0"/>
              </a:rPr>
              <a:t>3</a:t>
            </a:r>
            <a:r>
              <a:rPr lang="ru-RU" sz="1900" dirty="0">
                <a:latin typeface="Palatino Linotype" panose="02040502050505030304" pitchFamily="18" charset="0"/>
              </a:rPr>
              <a:t> пута мању активност него </a:t>
            </a:r>
            <a:r>
              <a:rPr lang="sr-Latn-RS" sz="1900" dirty="0">
                <a:latin typeface="Palatino Linotype" panose="02040502050505030304" pitchFamily="18" charset="0"/>
              </a:rPr>
              <a:t>LPS</a:t>
            </a:r>
            <a:r>
              <a:rPr lang="ru-RU" sz="1900" dirty="0">
                <a:latin typeface="Palatino Linotype" panose="02040502050505030304" pitchFamily="18" charset="0"/>
              </a:rPr>
              <a:t> других </a:t>
            </a:r>
            <a:r>
              <a:rPr lang="ru-RU" sz="1900" i="1" dirty="0">
                <a:latin typeface="Palatino Linotype" panose="02040502050505030304" pitchFamily="18" charset="0"/>
              </a:rPr>
              <a:t>Gram</a:t>
            </a:r>
            <a:r>
              <a:rPr lang="sr-Latn-RS" sz="1900" i="1" dirty="0">
                <a:latin typeface="Palatino Linotype" panose="02040502050505030304" pitchFamily="18" charset="0"/>
              </a:rPr>
              <a:t>-</a:t>
            </a:r>
            <a:r>
              <a:rPr lang="ru-RU" sz="1900" dirty="0">
                <a:latin typeface="Palatino Linotype" panose="02040502050505030304" pitchFamily="18" charset="0"/>
              </a:rPr>
              <a:t> негативних бактерија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0" y="1719036"/>
            <a:ext cx="3790950" cy="5138964"/>
            <a:chOff x="0" y="1204686"/>
            <a:chExt cx="3614057" cy="565331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print"/>
            <a:srcRect t="4894"/>
            <a:stretch>
              <a:fillRect/>
            </a:stretch>
          </p:blipFill>
          <p:spPr>
            <a:xfrm>
              <a:off x="0" y="1204686"/>
              <a:ext cx="3614057" cy="5653314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2046514" y="5979886"/>
              <a:ext cx="653143" cy="55154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Down Arrow 13"/>
          <p:cNvSpPr/>
          <p:nvPr/>
        </p:nvSpPr>
        <p:spPr>
          <a:xfrm>
            <a:off x="6255656" y="4191454"/>
            <a:ext cx="484632" cy="493485"/>
          </a:xfrm>
          <a:prstGeom prst="downArrow">
            <a:avLst/>
          </a:prstGeom>
          <a:solidFill>
            <a:srgbClr val="FFE6C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14300" y="205093"/>
            <a:ext cx="9086850" cy="1231106"/>
          </a:xfrm>
          <a:prstGeom prst="rect">
            <a:avLst/>
          </a:prstGeom>
          <a:solidFill>
            <a:schemeClr val="bg2"/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Palatino Linotype" panose="02040502050505030304" pitchFamily="18" charset="0"/>
              </a:rPr>
              <a:t>Колонизација је скоро увек праћена ћелијским инфилтратом у распону</a:t>
            </a:r>
          </a:p>
          <a:p>
            <a:pPr algn="ctr"/>
            <a:r>
              <a:rPr lang="ru-RU" b="1" dirty="0">
                <a:latin typeface="Palatino Linotype" panose="02040502050505030304" pitchFamily="18" charset="0"/>
              </a:rPr>
              <a:t>од минималне инфилтрације мононуклеарних  ћелије  у ламини проприји </a:t>
            </a:r>
            <a:r>
              <a:rPr lang="ru-RU" dirty="0">
                <a:latin typeface="Palatino Linotype" panose="02040502050505030304" pitchFamily="18" charset="0"/>
              </a:rPr>
              <a:t>до</a:t>
            </a:r>
            <a:r>
              <a:rPr lang="ru-RU" b="1" dirty="0">
                <a:latin typeface="Palatino Linotype" panose="02040502050505030304" pitchFamily="18" charset="0"/>
              </a:rPr>
              <a:t> екстензивне инфламације са неутрофилима, лимфоцитима и формирањем микроапсцес</a:t>
            </a:r>
            <a:r>
              <a:rPr lang="ru-RU" sz="2000" b="1" dirty="0">
                <a:latin typeface="Palatino Linotype" panose="02040502050505030304" pitchFamily="18" charset="0"/>
              </a:rPr>
              <a:t>а</a:t>
            </a:r>
            <a:endParaRPr lang="sr-Cyrl-RS" sz="20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186292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"/>
            <a:ext cx="9361488" cy="856341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sr-Cyrl-RS" sz="2800" b="1" dirty="0">
                <a:latin typeface="Palatino Linotype" panose="02040502050505030304" pitchFamily="18" charset="0"/>
              </a:rPr>
              <a:t>Механизам оштећења ткива </a:t>
            </a:r>
            <a:endParaRPr lang="en-US" sz="2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1322700"/>
            <a:ext cx="4368801" cy="524501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028394" y="1223506"/>
            <a:ext cx="5057548" cy="5309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sr-Cyrl-RS" sz="2000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Ген А удружен са цитотоксичношћу </a:t>
            </a:r>
            <a:r>
              <a:rPr lang="sr-Cyrl-RS" sz="2000" dirty="0">
                <a:latin typeface="Palatino Linotype" panose="02040502050505030304" pitchFamily="18" charset="0"/>
              </a:rPr>
              <a:t>(енгл. </a:t>
            </a:r>
            <a:r>
              <a:rPr lang="en-US" sz="2000" i="1" dirty="0" err="1">
                <a:latin typeface="Palatino Linotype" panose="02040502050505030304" pitchFamily="18" charset="0"/>
              </a:rPr>
              <a:t>cytotoxin</a:t>
            </a:r>
            <a:r>
              <a:rPr lang="en-US" sz="2000" i="1" dirty="0">
                <a:latin typeface="Palatino Linotype" panose="02040502050505030304" pitchFamily="18" charset="0"/>
              </a:rPr>
              <a:t>-associated gene</a:t>
            </a:r>
            <a:r>
              <a:rPr lang="en-US" sz="2000" dirty="0">
                <a:latin typeface="Palatino Linotype" panose="02040502050505030304" pitchFamily="18" charset="0"/>
              </a:rPr>
              <a:t>, </a:t>
            </a:r>
            <a:r>
              <a:rPr lang="sr-Cyrl-RS" sz="2000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С</a:t>
            </a:r>
            <a:r>
              <a:rPr lang="en-US" sz="2000" b="1" dirty="0" err="1">
                <a:solidFill>
                  <a:srgbClr val="C00000"/>
                </a:solidFill>
                <a:latin typeface="Palatino Linotype" panose="02040502050505030304" pitchFamily="18" charset="0"/>
              </a:rPr>
              <a:t>agA</a:t>
            </a:r>
            <a:r>
              <a:rPr lang="en-US" sz="2000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)</a:t>
            </a:r>
            <a:r>
              <a:rPr lang="sr-Cyrl-RS" sz="2000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:</a:t>
            </a:r>
            <a:r>
              <a:rPr lang="en-US" sz="2000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 </a:t>
            </a:r>
            <a:endParaRPr lang="sr-Cyrl-RS" sz="2000" b="1" dirty="0">
              <a:solidFill>
                <a:srgbClr val="C00000"/>
              </a:solidFill>
              <a:latin typeface="Palatino Linotype" panose="02040502050505030304" pitchFamily="18" charset="0"/>
            </a:endParaRPr>
          </a:p>
          <a:p>
            <a:pPr algn="r"/>
            <a:r>
              <a:rPr lang="sr-Cyrl-RS" sz="1700" dirty="0">
                <a:latin typeface="Palatino Linotype" panose="02040502050505030304" pitchFamily="18" charset="0"/>
              </a:rPr>
              <a:t>након адхеренције </a:t>
            </a:r>
            <a:r>
              <a:rPr lang="en-US" sz="1700" i="1" dirty="0">
                <a:latin typeface="Palatino Linotype" panose="02040502050505030304" pitchFamily="18" charset="0"/>
              </a:rPr>
              <a:t>H</a:t>
            </a:r>
            <a:r>
              <a:rPr lang="sr-Cyrl-RS" sz="1700" i="1" dirty="0">
                <a:latin typeface="Palatino Linotype" panose="02040502050505030304" pitchFamily="18" charset="0"/>
              </a:rPr>
              <a:t>.</a:t>
            </a:r>
            <a:r>
              <a:rPr lang="sr-Cyrl-RS" sz="1700" dirty="0">
                <a:latin typeface="Palatino Linotype" panose="02040502050505030304" pitchFamily="18" charset="0"/>
              </a:rPr>
              <a:t> </a:t>
            </a:r>
            <a:r>
              <a:rPr lang="en-US" sz="1700" i="1" dirty="0">
                <a:latin typeface="Palatino Linotype" panose="02040502050505030304" pitchFamily="18" charset="0"/>
              </a:rPr>
              <a:t>pylori</a:t>
            </a:r>
            <a:r>
              <a:rPr lang="en-US" sz="1700" dirty="0">
                <a:latin typeface="Palatino Linotype" panose="02040502050505030304" pitchFamily="18" charset="0"/>
              </a:rPr>
              <a:t>, </a:t>
            </a:r>
            <a:r>
              <a:rPr lang="sr-Cyrl-RS" sz="1700" dirty="0">
                <a:latin typeface="Palatino Linotype" panose="02040502050505030304" pitchFamily="18" charset="0"/>
              </a:rPr>
              <a:t>транспортује у епителне ћелије домаћина, где активира неколико унутарћелијских сигналних путева што на крају резултира морфолошким променама ћелије, укључујући поремећај међућелијских веза, повећање ћелијског мотилитета и пролиферацију.</a:t>
            </a:r>
          </a:p>
          <a:p>
            <a:pPr algn="r"/>
            <a:endParaRPr lang="sr-Cyrl-RS" dirty="0">
              <a:latin typeface="Palatino Linotype" panose="02040502050505030304" pitchFamily="18" charset="0"/>
            </a:endParaRPr>
          </a:p>
          <a:p>
            <a:pPr algn="r"/>
            <a:endParaRPr lang="sr-Cyrl-RS" sz="2000" b="1" dirty="0">
              <a:solidFill>
                <a:srgbClr val="C00000"/>
              </a:solidFill>
              <a:latin typeface="Palatino Linotype" panose="02040502050505030304" pitchFamily="18" charset="0"/>
            </a:endParaRPr>
          </a:p>
          <a:p>
            <a:pPr algn="r"/>
            <a:r>
              <a:rPr lang="sr-Cyrl-RS" sz="2000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Вакуолизирајући цитотоксин </a:t>
            </a:r>
            <a:r>
              <a:rPr lang="sr-Cyrl-RS" sz="2000" dirty="0">
                <a:latin typeface="Palatino Linotype" panose="02040502050505030304" pitchFamily="18" charset="0"/>
              </a:rPr>
              <a:t>(енгл. </a:t>
            </a:r>
            <a:r>
              <a:rPr lang="en-US" sz="2000" i="1" dirty="0" err="1">
                <a:latin typeface="Palatino Linotype" panose="02040502050505030304" pitchFamily="18" charset="0"/>
              </a:rPr>
              <a:t>vacuolating</a:t>
            </a:r>
            <a:r>
              <a:rPr lang="en-US" sz="2000" i="1" dirty="0">
                <a:latin typeface="Palatino Linotype" panose="02040502050505030304" pitchFamily="18" charset="0"/>
              </a:rPr>
              <a:t> </a:t>
            </a:r>
            <a:r>
              <a:rPr lang="en-US" sz="2000" i="1" dirty="0" err="1">
                <a:latin typeface="Palatino Linotype" panose="02040502050505030304" pitchFamily="18" charset="0"/>
              </a:rPr>
              <a:t>cytotoxin</a:t>
            </a:r>
            <a:r>
              <a:rPr lang="en-US" sz="2000" dirty="0">
                <a:latin typeface="Palatino Linotype" panose="02040502050505030304" pitchFamily="18" charset="0"/>
              </a:rPr>
              <a:t>,</a:t>
            </a:r>
            <a:r>
              <a:rPr lang="en-US" sz="2000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Palatino Linotype" panose="02040502050505030304" pitchFamily="18" charset="0"/>
              </a:rPr>
              <a:t>VacA</a:t>
            </a:r>
            <a:r>
              <a:rPr lang="en-US" sz="2000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)</a:t>
            </a:r>
            <a:r>
              <a:rPr lang="sr-Cyrl-RS" sz="2000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:</a:t>
            </a:r>
            <a:r>
              <a:rPr lang="en-US" sz="2000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 </a:t>
            </a:r>
          </a:p>
          <a:p>
            <a:pPr algn="r"/>
            <a:r>
              <a:rPr lang="sr-Cyrl-RS" sz="1700" dirty="0">
                <a:latin typeface="Palatino Linotype" panose="02040502050505030304" pitchFamily="18" charset="0"/>
              </a:rPr>
              <a:t>узрокује оштећење епителних ћелија </a:t>
            </a:r>
          </a:p>
          <a:p>
            <a:pPr algn="r"/>
            <a:r>
              <a:rPr lang="sr-Cyrl-RS" sz="1700" dirty="0">
                <a:latin typeface="Palatino Linotype" panose="02040502050505030304" pitchFamily="18" charset="0"/>
              </a:rPr>
              <a:t>функционише преко трансмембранских пора, пермеабилизирајући епителне ћелије домаћина за уреју </a:t>
            </a:r>
          </a:p>
          <a:p>
            <a:pPr algn="r"/>
            <a:r>
              <a:rPr lang="sr-Cyrl-RS" sz="1700" dirty="0">
                <a:latin typeface="Palatino Linotype" panose="02040502050505030304" pitchFamily="18" charset="0"/>
              </a:rPr>
              <a:t>повећава интерцелуларну пропустљивост за важне хранљиве материје </a:t>
            </a:r>
          </a:p>
        </p:txBody>
      </p:sp>
    </p:spTree>
    <p:extLst>
      <p:ext uri="{BB962C8B-B14F-4D97-AF65-F5344CB8AC3E}">
        <p14:creationId xmlns:p14="http://schemas.microsoft.com/office/powerpoint/2010/main" val="202378487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470401" y="1103086"/>
            <a:ext cx="4673600" cy="5499832"/>
            <a:chOff x="570173" y="203200"/>
            <a:chExt cx="6890170" cy="6370690"/>
          </a:xfrm>
        </p:grpSpPr>
        <p:pic>
          <p:nvPicPr>
            <p:cNvPr id="2" name="Picture 1"/>
            <p:cNvPicPr/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70173" y="217714"/>
              <a:ext cx="6890170" cy="6356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Rounded Rectangle 2"/>
            <p:cNvSpPr/>
            <p:nvPr/>
          </p:nvSpPr>
          <p:spPr>
            <a:xfrm>
              <a:off x="2891331" y="203200"/>
              <a:ext cx="2345589" cy="94342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Cyrl-RS" sz="1200" b="1" dirty="0">
                  <a:solidFill>
                    <a:srgbClr val="C00000"/>
                  </a:solidFill>
                </a:rPr>
                <a:t>Нормална слузница желуца</a:t>
              </a:r>
              <a:endParaRPr lang="en-US" sz="12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325256" y="0"/>
            <a:ext cx="5036232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sr-Cyrl-RS" sz="2400" b="1" dirty="0"/>
              <a:t>Патогенеза  инфекције и могуће последице</a:t>
            </a:r>
            <a:endParaRPr lang="en-US" sz="1000" b="1" dirty="0"/>
          </a:p>
        </p:txBody>
      </p:sp>
      <p:sp>
        <p:nvSpPr>
          <p:cNvPr id="7" name="Rectangle 6"/>
          <p:cNvSpPr/>
          <p:nvPr/>
        </p:nvSpPr>
        <p:spPr>
          <a:xfrm>
            <a:off x="191862" y="983065"/>
            <a:ext cx="4147910" cy="5586145"/>
          </a:xfrm>
          <a:prstGeom prst="rect">
            <a:avLst/>
          </a:prstGeom>
          <a:solidFill>
            <a:schemeClr val="bg2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sr-Cyrl-RS" sz="1700" dirty="0">
                <a:latin typeface="Palatino Linotype" panose="02040502050505030304" pitchFamily="18" charset="0"/>
              </a:rPr>
              <a:t>Инфекција </a:t>
            </a:r>
            <a:r>
              <a:rPr lang="en-US" sz="1700" i="1" dirty="0">
                <a:latin typeface="Palatino Linotype" panose="02040502050505030304" pitchFamily="18" charset="0"/>
              </a:rPr>
              <a:t>H</a:t>
            </a:r>
            <a:r>
              <a:rPr lang="sr-Cyrl-RS" sz="1700" i="1" dirty="0">
                <a:latin typeface="Palatino Linotype" panose="02040502050505030304" pitchFamily="18" charset="0"/>
              </a:rPr>
              <a:t>. </a:t>
            </a:r>
            <a:r>
              <a:rPr lang="en-US" sz="1700" i="1" dirty="0">
                <a:latin typeface="Palatino Linotype" panose="02040502050505030304" pitchFamily="18" charset="0"/>
              </a:rPr>
              <a:t>pylori </a:t>
            </a:r>
            <a:r>
              <a:rPr lang="sr-Cyrl-RS" sz="1700" dirty="0">
                <a:latin typeface="Palatino Linotype" panose="02040502050505030304" pitchFamily="18" charset="0"/>
              </a:rPr>
              <a:t>резултира </a:t>
            </a:r>
            <a:r>
              <a:rPr lang="sr-Cyrl-RS" sz="1700" b="1" dirty="0">
                <a:latin typeface="Palatino Linotype" panose="02040502050505030304" pitchFamily="18" charset="0"/>
              </a:rPr>
              <a:t>смањеним присуством </a:t>
            </a:r>
            <a:r>
              <a:rPr lang="sr-Latn-RS" sz="1700" b="1" dirty="0">
                <a:latin typeface="Palatino Linotype" panose="02040502050505030304" pitchFamily="18" charset="0"/>
              </a:rPr>
              <a:t>D</a:t>
            </a:r>
            <a:r>
              <a:rPr lang="sr-Cyrl-RS" sz="1700" b="1" dirty="0">
                <a:latin typeface="Palatino Linotype" panose="02040502050505030304" pitchFamily="18" charset="0"/>
              </a:rPr>
              <a:t> ћелија које секретују соматостатин</a:t>
            </a:r>
            <a:r>
              <a:rPr lang="sr-Cyrl-RS" sz="1700" dirty="0">
                <a:latin typeface="Palatino Linotype" panose="02040502050505030304" pitchFamily="18" charset="0"/>
              </a:rPr>
              <a:t> што заузврат узрокује неадекватно </a:t>
            </a:r>
            <a:r>
              <a:rPr lang="sr-Cyrl-RS" sz="1700" b="1" dirty="0">
                <a:latin typeface="Palatino Linotype" panose="02040502050505030304" pitchFamily="18" charset="0"/>
              </a:rPr>
              <a:t>повишену концентрацију гастрина </a:t>
            </a:r>
            <a:r>
              <a:rPr lang="sr-Cyrl-RS" sz="1700" dirty="0">
                <a:latin typeface="Palatino Linotype" panose="02040502050505030304" pitchFamily="18" charset="0"/>
              </a:rPr>
              <a:t>и </a:t>
            </a:r>
            <a:r>
              <a:rPr lang="sr-Cyrl-RS" sz="1700" b="1" dirty="0">
                <a:latin typeface="Palatino Linotype" panose="02040502050505030304" pitchFamily="18" charset="0"/>
              </a:rPr>
              <a:t>појачане секреције желудачне киселине</a:t>
            </a:r>
            <a:r>
              <a:rPr lang="sr-Cyrl-RS" sz="1700" dirty="0">
                <a:latin typeface="Palatino Linotype" panose="02040502050505030304" pitchFamily="18" charset="0"/>
              </a:rPr>
              <a:t>, што све повећава ризик за настанак </a:t>
            </a:r>
            <a:r>
              <a:rPr lang="sr-Cyrl-RS" sz="1700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улкуса дуоденума</a:t>
            </a:r>
          </a:p>
          <a:p>
            <a:endParaRPr lang="sr-Cyrl-RS" sz="1700" dirty="0">
              <a:latin typeface="Palatino Linotype" panose="02040502050505030304" pitchFamily="18" charset="0"/>
            </a:endParaRPr>
          </a:p>
          <a:p>
            <a:r>
              <a:rPr lang="sr-Cyrl-RS" sz="1700" dirty="0">
                <a:latin typeface="Palatino Linotype" panose="02040502050505030304" pitchFamily="18" charset="0"/>
              </a:rPr>
              <a:t>Инфекција </a:t>
            </a:r>
            <a:r>
              <a:rPr lang="en-US" sz="1700" i="1" dirty="0">
                <a:latin typeface="Palatino Linotype" panose="02040502050505030304" pitchFamily="18" charset="0"/>
              </a:rPr>
              <a:t>H</a:t>
            </a:r>
            <a:r>
              <a:rPr lang="sr-Cyrl-RS" sz="1700" i="1" dirty="0">
                <a:latin typeface="Palatino Linotype" panose="02040502050505030304" pitchFamily="18" charset="0"/>
              </a:rPr>
              <a:t>.</a:t>
            </a:r>
            <a:r>
              <a:rPr lang="sr-Cyrl-RS" sz="1700" dirty="0">
                <a:latin typeface="Palatino Linotype" panose="02040502050505030304" pitchFamily="18" charset="0"/>
              </a:rPr>
              <a:t> </a:t>
            </a:r>
            <a:r>
              <a:rPr lang="en-US" sz="1700" i="1" dirty="0">
                <a:latin typeface="Palatino Linotype" panose="02040502050505030304" pitchFamily="18" charset="0"/>
              </a:rPr>
              <a:t>pylori</a:t>
            </a:r>
            <a:r>
              <a:rPr lang="en-US" sz="1700" dirty="0">
                <a:latin typeface="Palatino Linotype" panose="02040502050505030304" pitchFamily="18" charset="0"/>
              </a:rPr>
              <a:t> </a:t>
            </a:r>
            <a:r>
              <a:rPr lang="sr-Cyrl-RS" sz="1700" dirty="0">
                <a:latin typeface="Palatino Linotype" panose="02040502050505030304" pitchFamily="18" charset="0"/>
              </a:rPr>
              <a:t>је такође повезана са развојем </a:t>
            </a:r>
            <a:r>
              <a:rPr lang="sr-Cyrl-RS" sz="1700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аденокарцинома желуца</a:t>
            </a:r>
          </a:p>
          <a:p>
            <a:endParaRPr lang="sr-Cyrl-RS" sz="1700" dirty="0">
              <a:latin typeface="Palatino Linotype" panose="02040502050505030304" pitchFamily="18" charset="0"/>
            </a:endParaRPr>
          </a:p>
          <a:p>
            <a:r>
              <a:rPr lang="sr-Cyrl-RS" sz="1700" dirty="0">
                <a:latin typeface="Palatino Linotype" panose="02040502050505030304" pitchFamily="18" charset="0"/>
              </a:rPr>
              <a:t>Т лимфоцити који учествују у хроничном инфламацијском процесу могу да реагују са антигенима </a:t>
            </a:r>
            <a:r>
              <a:rPr lang="en-US" sz="1700" i="1" dirty="0">
                <a:latin typeface="Palatino Linotype" panose="02040502050505030304" pitchFamily="18" charset="0"/>
              </a:rPr>
              <a:t>H</a:t>
            </a:r>
            <a:r>
              <a:rPr lang="sr-Cyrl-RS" sz="1700" i="1" dirty="0">
                <a:latin typeface="Palatino Linotype" panose="02040502050505030304" pitchFamily="18" charset="0"/>
              </a:rPr>
              <a:t>.</a:t>
            </a:r>
            <a:r>
              <a:rPr lang="sr-Cyrl-RS" sz="1700" dirty="0">
                <a:latin typeface="Palatino Linotype" panose="02040502050505030304" pitchFamily="18" charset="0"/>
              </a:rPr>
              <a:t> </a:t>
            </a:r>
            <a:r>
              <a:rPr lang="en-US" sz="1700" i="1" dirty="0">
                <a:latin typeface="Palatino Linotype" panose="02040502050505030304" pitchFamily="18" charset="0"/>
              </a:rPr>
              <a:t>pylori</a:t>
            </a:r>
            <a:r>
              <a:rPr lang="sr-Cyrl-RS" sz="1700" i="1" dirty="0">
                <a:latin typeface="Palatino Linotype" panose="02040502050505030304" pitchFamily="18" charset="0"/>
              </a:rPr>
              <a:t>. </a:t>
            </a:r>
            <a:r>
              <a:rPr lang="sr-Cyrl-RS" sz="1700" dirty="0">
                <a:latin typeface="Palatino Linotype" panose="02040502050505030304" pitchFamily="18" charset="0"/>
              </a:rPr>
              <a:t>Они</a:t>
            </a:r>
            <a:r>
              <a:rPr lang="sr-Cyrl-RS" sz="1700" i="1" dirty="0">
                <a:latin typeface="Palatino Linotype" panose="02040502050505030304" pitchFamily="18" charset="0"/>
              </a:rPr>
              <a:t> </a:t>
            </a:r>
            <a:r>
              <a:rPr lang="sr-Cyrl-RS" sz="1700" dirty="0">
                <a:latin typeface="Palatino Linotype" panose="02040502050505030304" pitchFamily="18" charset="0"/>
              </a:rPr>
              <a:t>продукују проинфламацијске цитокине узрокујући неконтролисан раст и пролиферацију В лимфоцита. Могућа је малигна трансформација лимфоцита (</a:t>
            </a:r>
            <a:r>
              <a:rPr lang="en-US" sz="1700" b="1" dirty="0">
                <a:latin typeface="Palatino Linotype" panose="02040502050505030304" pitchFamily="18" charset="0"/>
              </a:rPr>
              <a:t>MALT </a:t>
            </a:r>
            <a:r>
              <a:rPr lang="sr-Cyrl-RS" sz="1700" b="1" dirty="0">
                <a:latin typeface="Palatino Linotype" panose="02040502050505030304" pitchFamily="18" charset="0"/>
              </a:rPr>
              <a:t>лимфом и нон-Хоџкинов лимфом желуца)</a:t>
            </a:r>
            <a:endParaRPr lang="sr-Cyrl-RS" sz="1700" dirty="0"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423887" y="5383351"/>
            <a:ext cx="65894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sr-Cyrl-RS" sz="2400" b="1" dirty="0"/>
              <a:t>...узрочник широког спектра инфекција (плућних и уринарних инфекција, инфекција меких ткива)</a:t>
            </a:r>
            <a:endParaRPr lang="en-US" sz="2400" b="1" dirty="0"/>
          </a:p>
        </p:txBody>
      </p:sp>
      <p:pic>
        <p:nvPicPr>
          <p:cNvPr id="112642" name="Picture 2" descr="Pseudomonas aeruginosa bacteria infected bone (osteomyelitis), computer illustration. Osteomyelitis is an infection Stock Photo"/>
          <p:cNvPicPr>
            <a:picLocks noChangeAspect="1" noChangeArrowheads="1"/>
          </p:cNvPicPr>
          <p:nvPr/>
        </p:nvPicPr>
        <p:blipFill>
          <a:blip r:embed="rId2" cstate="print"/>
          <a:srcRect b="10870"/>
          <a:stretch>
            <a:fillRect/>
          </a:stretch>
        </p:blipFill>
        <p:spPr bwMode="auto">
          <a:xfrm>
            <a:off x="682550" y="1288371"/>
            <a:ext cx="6124650" cy="4007709"/>
          </a:xfrm>
          <a:prstGeom prst="rect">
            <a:avLst/>
          </a:prstGeom>
          <a:noFill/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67657" y="145371"/>
            <a:ext cx="65459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Pseudomonas </a:t>
            </a:r>
            <a:r>
              <a:rPr kumimoji="0" lang="en-US" sz="3600" b="1" i="1" u="none" strike="noStrike" kern="1200" cap="none" spc="0" normalizeH="0" baseline="0" noProof="0" dirty="0" err="1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aeruginosa</a:t>
            </a:r>
            <a:r>
              <a:rPr kumimoji="0" lang="sr-Cyrl-RS" sz="3600" b="1" i="1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...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773" y="0"/>
            <a:ext cx="8403998" cy="798285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r>
              <a:rPr lang="sr-Cyrl-RS" sz="2800" b="1" dirty="0">
                <a:latin typeface="Palatino Linotype" panose="02040502050505030304" pitchFamily="18" charset="0"/>
              </a:rPr>
              <a:t>Опште карактеристике</a:t>
            </a:r>
            <a:endParaRPr lang="en-US" sz="2800" b="1" dirty="0"/>
          </a:p>
        </p:txBody>
      </p:sp>
      <p:sp>
        <p:nvSpPr>
          <p:cNvPr id="5" name="Rectangle 4"/>
          <p:cNvSpPr/>
          <p:nvPr/>
        </p:nvSpPr>
        <p:spPr>
          <a:xfrm>
            <a:off x="333828" y="833803"/>
            <a:ext cx="8752115" cy="290848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2000" i="1" dirty="0">
                <a:latin typeface="Palatino Linotype" panose="02040502050505030304" pitchFamily="18" charset="0"/>
              </a:rPr>
              <a:t>Pseudomonas</a:t>
            </a:r>
            <a:r>
              <a:rPr lang="sr-Cyrl-RS" sz="2000" dirty="0">
                <a:latin typeface="Palatino Linotype" panose="02040502050505030304" pitchFamily="18" charset="0"/>
              </a:rPr>
              <a:t> </a:t>
            </a:r>
            <a:r>
              <a:rPr lang="sr-Latn-RS" sz="2000" i="1" dirty="0">
                <a:latin typeface="Palatino Linotype" panose="02040502050505030304" pitchFamily="18" charset="0"/>
              </a:rPr>
              <a:t>spp</a:t>
            </a:r>
            <a:r>
              <a:rPr lang="sr-Latn-RS" sz="2000" dirty="0">
                <a:latin typeface="Palatino Linotype" panose="02040502050505030304" pitchFamily="18" charset="0"/>
              </a:rPr>
              <a:t>. </a:t>
            </a:r>
            <a:r>
              <a:rPr lang="sr-Cyrl-RS" sz="2000" dirty="0">
                <a:latin typeface="Palatino Linotype" panose="02040502050505030304" pitchFamily="18" charset="0"/>
              </a:rPr>
              <a:t>су </a:t>
            </a:r>
            <a:r>
              <a:rPr lang="sr-Latn-RS" sz="1900" dirty="0"/>
              <a:t>a</a:t>
            </a:r>
            <a:r>
              <a:rPr lang="ru-RU" sz="1900" dirty="0"/>
              <a:t>еробне покретне </a:t>
            </a:r>
            <a:r>
              <a:rPr lang="ru-RU" sz="1900" b="1" i="1" dirty="0"/>
              <a:t>Gram- </a:t>
            </a:r>
            <a:r>
              <a:rPr lang="ru-RU" sz="1900" b="1" dirty="0"/>
              <a:t>негативне </a:t>
            </a:r>
            <a:r>
              <a:rPr lang="ru-RU" sz="1900" dirty="0"/>
              <a:t>бактерије које се </a:t>
            </a:r>
            <a:r>
              <a:rPr lang="ru-RU" sz="1900" b="1" dirty="0"/>
              <a:t>лако прилагођавају условима средине. </a:t>
            </a:r>
            <a:r>
              <a:rPr lang="ru-RU" sz="1900" dirty="0">
                <a:latin typeface="Palatino Linotype" panose="02040502050505030304" pitchFamily="18" charset="0"/>
              </a:rPr>
              <a:t>Живи у води и земљишту </a:t>
            </a:r>
          </a:p>
          <a:p>
            <a:endParaRPr lang="ru-RU" sz="1000" b="1" dirty="0"/>
          </a:p>
          <a:p>
            <a:endParaRPr lang="sr-Cyrl-RS" sz="1000" dirty="0"/>
          </a:p>
          <a:p>
            <a:pPr algn="r"/>
            <a:r>
              <a:rPr lang="sr-Cyrl-RS" sz="1900" dirty="0"/>
              <a:t>Међу њима, </a:t>
            </a:r>
            <a:r>
              <a:rPr lang="en-US" sz="1900" b="1" i="1" dirty="0">
                <a:solidFill>
                  <a:srgbClr val="FF0000"/>
                </a:solidFill>
              </a:rPr>
              <a:t>Pseudomonas </a:t>
            </a:r>
            <a:r>
              <a:rPr lang="en-US" sz="1900" b="1" i="1" dirty="0" err="1">
                <a:solidFill>
                  <a:srgbClr val="FF0000"/>
                </a:solidFill>
              </a:rPr>
              <a:t>aeruginosa</a:t>
            </a:r>
            <a:r>
              <a:rPr lang="en-US" sz="1900" b="1" i="1" dirty="0">
                <a:solidFill>
                  <a:srgbClr val="FF0000"/>
                </a:solidFill>
              </a:rPr>
              <a:t> </a:t>
            </a:r>
            <a:r>
              <a:rPr lang="sr-Cyrl-RS" sz="1900" dirty="0"/>
              <a:t>је најчешћи </a:t>
            </a:r>
            <a:r>
              <a:rPr lang="sr-Cyrl-RS" sz="1900" b="1" dirty="0"/>
              <a:t>опортунистички патоген </a:t>
            </a:r>
            <a:r>
              <a:rPr lang="sr-Cyrl-RS" sz="1900" dirty="0"/>
              <a:t>који узрокује разне инфекције код имунодефицијентних пацијената</a:t>
            </a:r>
          </a:p>
          <a:p>
            <a:endParaRPr lang="sr-Cyrl-RS" sz="1000" b="1" dirty="0">
              <a:solidFill>
                <a:srgbClr val="FF0000"/>
              </a:solidFill>
            </a:endParaRPr>
          </a:p>
          <a:p>
            <a:pPr algn="ctr"/>
            <a:r>
              <a:rPr lang="sr-Cyrl-RS" sz="1900" b="1" dirty="0">
                <a:solidFill>
                  <a:srgbClr val="FF0000"/>
                </a:solidFill>
              </a:rPr>
              <a:t>Изузетно</a:t>
            </a:r>
            <a:r>
              <a:rPr lang="sr-Latn-CS" sz="1900" b="1" dirty="0">
                <a:solidFill>
                  <a:srgbClr val="FF0000"/>
                </a:solidFill>
              </a:rPr>
              <a:t> резистентан</a:t>
            </a:r>
            <a:r>
              <a:rPr lang="sr-Cyrl-RS" sz="1900" b="1" dirty="0">
                <a:solidFill>
                  <a:srgbClr val="FF0000"/>
                </a:solidFill>
              </a:rPr>
              <a:t>,</a:t>
            </a:r>
            <a:r>
              <a:rPr lang="en-US" sz="1900" b="1" dirty="0">
                <a:solidFill>
                  <a:srgbClr val="FF0000"/>
                </a:solidFill>
              </a:rPr>
              <a:t> </a:t>
            </a:r>
            <a:r>
              <a:rPr lang="sr-Cyrl-RS" sz="1900" b="1" dirty="0">
                <a:solidFill>
                  <a:srgbClr val="FF0000"/>
                </a:solidFill>
              </a:rPr>
              <a:t>може се наћи </a:t>
            </a:r>
            <a:r>
              <a:rPr lang="sr-Latn-CS" sz="1900" b="1" dirty="0">
                <a:solidFill>
                  <a:srgbClr val="FF0000"/>
                </a:solidFill>
              </a:rPr>
              <a:t>у дезинфицијенсима</a:t>
            </a:r>
            <a:r>
              <a:rPr lang="en-US" sz="1900" b="1" dirty="0">
                <a:solidFill>
                  <a:srgbClr val="FF0000"/>
                </a:solidFill>
              </a:rPr>
              <a:t>, </a:t>
            </a:r>
            <a:r>
              <a:rPr lang="sr-Latn-CS" sz="1900" b="1" dirty="0">
                <a:solidFill>
                  <a:srgbClr val="FF0000"/>
                </a:solidFill>
              </a:rPr>
              <a:t>течностима за инфузије</a:t>
            </a:r>
            <a:r>
              <a:rPr lang="en-US" sz="1900" b="1" dirty="0">
                <a:solidFill>
                  <a:srgbClr val="FF0000"/>
                </a:solidFill>
              </a:rPr>
              <a:t>, </a:t>
            </a:r>
            <a:r>
              <a:rPr lang="sr-Latn-CS" sz="1900" b="1" dirty="0">
                <a:solidFill>
                  <a:srgbClr val="FF0000"/>
                </a:solidFill>
              </a:rPr>
              <a:t>крвним препаратима</a:t>
            </a:r>
            <a:r>
              <a:rPr lang="en-US" sz="1900" b="1" dirty="0">
                <a:solidFill>
                  <a:srgbClr val="FF0000"/>
                </a:solidFill>
              </a:rPr>
              <a:t>, </a:t>
            </a:r>
            <a:r>
              <a:rPr lang="sr-Latn-CS" sz="1900" b="1" dirty="0">
                <a:solidFill>
                  <a:srgbClr val="FF0000"/>
                </a:solidFill>
              </a:rPr>
              <a:t>прибору за анестезију</a:t>
            </a:r>
            <a:r>
              <a:rPr lang="en-US" sz="1900" b="1" dirty="0">
                <a:solidFill>
                  <a:srgbClr val="FF0000"/>
                </a:solidFill>
              </a:rPr>
              <a:t>, </a:t>
            </a:r>
            <a:r>
              <a:rPr lang="sr-Latn-CS" sz="1900" b="1" dirty="0">
                <a:solidFill>
                  <a:srgbClr val="FF0000"/>
                </a:solidFill>
              </a:rPr>
              <a:t>перитонеалну дијализу</a:t>
            </a:r>
            <a:r>
              <a:rPr lang="en-US" sz="1900" b="1" dirty="0">
                <a:solidFill>
                  <a:srgbClr val="FF0000"/>
                </a:solidFill>
              </a:rPr>
              <a:t>.</a:t>
            </a:r>
            <a:r>
              <a:rPr lang="sr-Cyrl-RS" sz="1900" b="1" dirty="0">
                <a:solidFill>
                  <a:srgbClr val="FF0000"/>
                </a:solidFill>
              </a:rPr>
              <a:t>..</a:t>
            </a:r>
            <a:r>
              <a:rPr lang="en-US" sz="1900" b="1" dirty="0">
                <a:solidFill>
                  <a:srgbClr val="FF0000"/>
                </a:solidFill>
              </a:rPr>
              <a:t> </a:t>
            </a:r>
            <a:endParaRPr lang="sr-Cyrl-CS" sz="1900" b="1" dirty="0">
              <a:solidFill>
                <a:srgbClr val="FF0000"/>
              </a:solidFill>
            </a:endParaRPr>
          </a:p>
        </p:txBody>
      </p:sp>
      <p:pic>
        <p:nvPicPr>
          <p:cNvPr id="12290" name="Picture 2" descr="Резултат слика за intrahospital infection pseudomonas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1830" y="4143828"/>
            <a:ext cx="3991427" cy="2714172"/>
          </a:xfrm>
          <a:prstGeom prst="rect">
            <a:avLst/>
          </a:prstGeom>
          <a:noFill/>
        </p:spPr>
      </p:pic>
      <p:pic>
        <p:nvPicPr>
          <p:cNvPr id="12292" name="Picture 4" descr="Сродна слика"/>
          <p:cNvPicPr>
            <a:picLocks noChangeAspect="1" noChangeArrowheads="1"/>
          </p:cNvPicPr>
          <p:nvPr/>
        </p:nvPicPr>
        <p:blipFill>
          <a:blip r:embed="rId3" cstate="print"/>
          <a:srcRect r="52159"/>
          <a:stretch>
            <a:fillRect/>
          </a:stretch>
        </p:blipFill>
        <p:spPr bwMode="auto">
          <a:xfrm>
            <a:off x="5167087" y="4100286"/>
            <a:ext cx="2917371" cy="27577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3314843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7716" y="1790020"/>
            <a:ext cx="4818743" cy="4523694"/>
          </a:xfrm>
          <a:ln w="28575">
            <a:solidFill>
              <a:schemeClr val="accent3"/>
            </a:solidFill>
          </a:ln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ru-RU" sz="2000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r>
              <a:rPr lang="ru-RU" sz="2000" dirty="0">
                <a:latin typeface="Palatino Linotype" panose="02040502050505030304" pitchFamily="18" charset="0"/>
              </a:rPr>
              <a:t>Пигменти, </a:t>
            </a:r>
            <a:r>
              <a:rPr lang="ru-RU" sz="2000" b="1" dirty="0">
                <a:latin typeface="Palatino Linotype" panose="02040502050505030304" pitchFamily="18" charset="0"/>
              </a:rPr>
              <a:t>пиоцијанин и пиовердин, </a:t>
            </a:r>
            <a:r>
              <a:rPr lang="ru-RU" sz="2000" dirty="0">
                <a:latin typeface="Palatino Linotype" panose="02040502050505030304" pitchFamily="18" charset="0"/>
              </a:rPr>
              <a:t>им дају карактеристичне плаво- зелену и жуто-зелену боју на агару</a:t>
            </a:r>
          </a:p>
          <a:p>
            <a:pPr marL="0" indent="0">
              <a:buNone/>
            </a:pPr>
            <a:endParaRPr lang="ru-RU" sz="2000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r>
              <a:rPr lang="ru-RU" sz="2000" dirty="0">
                <a:latin typeface="Palatino Linotype" panose="02040502050505030304" pitchFamily="18" charset="0"/>
              </a:rPr>
              <a:t>Колоније ове бактерије имају карактеристичан мирис налик воћу, грожђу или кукурузним тортиљама, што се понекад може приметити код инфицираних рана или других места масовно инфицираних овим бактеријама </a:t>
            </a:r>
          </a:p>
          <a:p>
            <a:pPr marL="0" indent="0">
              <a:buNone/>
            </a:pPr>
            <a:endParaRPr lang="sr-Cyrl-RS" sz="2000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r>
              <a:rPr lang="sr-Cyrl-RS" sz="2000" dirty="0">
                <a:latin typeface="Palatino Linotype" panose="02040502050505030304" pitchFamily="18" charset="0"/>
              </a:rPr>
              <a:t>Поседује </a:t>
            </a:r>
            <a:r>
              <a:rPr lang="sr-Cyrl-RS" sz="2000" b="1" dirty="0">
                <a:latin typeface="Palatino Linotype" panose="02040502050505030304" pitchFamily="18" charset="0"/>
              </a:rPr>
              <a:t>бројне факторе вируленције </a:t>
            </a:r>
          </a:p>
          <a:p>
            <a:pPr marL="0" indent="0">
              <a:buNone/>
            </a:pPr>
            <a:r>
              <a:rPr lang="ru-RU" sz="2000" dirty="0">
                <a:latin typeface="Palatino Linotype" panose="02040502050505030304" pitchFamily="18" charset="0"/>
              </a:rPr>
              <a:t>Узрокује инфекције плућа, рана, опекотина, уха... 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"/>
            <a:ext cx="9361488" cy="827314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n-US" sz="1800" dirty="0">
                <a:latin typeface="Palatino Linotype" panose="02040502050505030304" pitchFamily="18" charset="0"/>
              </a:rPr>
            </a:br>
            <a:r>
              <a:rPr lang="sr-Cyrl-RS" sz="3100" b="1" dirty="0">
                <a:latin typeface="Palatino Linotype" panose="02040502050505030304" pitchFamily="18" charset="0"/>
              </a:rPr>
              <a:t>Културелне особине</a:t>
            </a:r>
            <a:endParaRPr lang="en-US" sz="3100" dirty="0"/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8146" y="1203779"/>
            <a:ext cx="4058490" cy="5654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3718465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75772" y="986971"/>
            <a:ext cx="8693830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Palatino Linotype" panose="02040502050505030304" pitchFamily="18" charset="0"/>
              </a:rPr>
              <a:t>Због своје прилагодљивости, као и урођене и стечене отпорности </a:t>
            </a:r>
          </a:p>
          <a:p>
            <a:r>
              <a:rPr lang="ru-RU" sz="2000" dirty="0">
                <a:latin typeface="Palatino Linotype" panose="02040502050505030304" pitchFamily="18" charset="0"/>
              </a:rPr>
              <a:t>на многе антибиотике, </a:t>
            </a:r>
            <a:r>
              <a:rPr lang="ru-RU" sz="2000" i="1" dirty="0">
                <a:latin typeface="Palatino Linotype" panose="02040502050505030304" pitchFamily="18" charset="0"/>
              </a:rPr>
              <a:t>P. aeruginosa  </a:t>
            </a:r>
            <a:r>
              <a:rPr lang="ru-RU" sz="2000" b="1" dirty="0">
                <a:latin typeface="Palatino Linotype" panose="02040502050505030304" pitchFamily="18" charset="0"/>
              </a:rPr>
              <a:t>често колонизује хоспитализоване пацијенте</a:t>
            </a:r>
          </a:p>
          <a:p>
            <a:endParaRPr lang="ru-RU" i="1" dirty="0">
              <a:latin typeface="Palatino Linotype" panose="02040502050505030304" pitchFamily="18" charset="0"/>
            </a:endParaRPr>
          </a:p>
          <a:p>
            <a:pPr algn="r"/>
            <a:r>
              <a:rPr lang="ru-RU" sz="2000" i="1" dirty="0">
                <a:latin typeface="Palatino Linotype" panose="02040502050505030304" pitchFamily="18" charset="0"/>
              </a:rPr>
              <a:t>P. aeruginosa </a:t>
            </a:r>
            <a:r>
              <a:rPr lang="ru-RU" sz="2000" dirty="0">
                <a:latin typeface="Palatino Linotype" panose="02040502050505030304" pitchFamily="18" charset="0"/>
              </a:rPr>
              <a:t>углавном изазива болест код људи само након</a:t>
            </a:r>
          </a:p>
          <a:p>
            <a:pPr algn="r"/>
            <a:r>
              <a:rPr lang="ru-RU" sz="2000" dirty="0">
                <a:latin typeface="Palatino Linotype" panose="02040502050505030304" pitchFamily="18" charset="0"/>
              </a:rPr>
              <a:t> локалних лезија или системског поремећаја имунског система</a:t>
            </a:r>
          </a:p>
          <a:p>
            <a:pPr algn="r"/>
            <a:endParaRPr lang="ru-RU" sz="2000" dirty="0">
              <a:latin typeface="Palatino Linotype" panose="02040502050505030304" pitchFamily="18" charset="0"/>
            </a:endParaRPr>
          </a:p>
          <a:p>
            <a:pPr algn="r"/>
            <a:r>
              <a:rPr lang="ru-RU" sz="2000" dirty="0">
                <a:latin typeface="Palatino Linotype" panose="02040502050505030304" pitchFamily="18" charset="0"/>
              </a:rPr>
              <a:t>Када бактерија продре у организам, могућа је</a:t>
            </a:r>
          </a:p>
          <a:p>
            <a:pPr algn="r"/>
            <a:r>
              <a:rPr lang="ru-RU" sz="2000" dirty="0">
                <a:latin typeface="Palatino Linotype" panose="02040502050505030304" pitchFamily="18" charset="0"/>
              </a:rPr>
              <a:t> њена дисеминација крвотоком и настанак сепсе</a:t>
            </a:r>
          </a:p>
        </p:txBody>
      </p:sp>
      <p:pic>
        <p:nvPicPr>
          <p:cNvPr id="4" name="Picture 6" descr="Резултат слика за intrahospital infection"/>
          <p:cNvPicPr>
            <a:picLocks noChangeAspect="1" noChangeArrowheads="1"/>
          </p:cNvPicPr>
          <p:nvPr/>
        </p:nvPicPr>
        <p:blipFill>
          <a:blip r:embed="rId2" cstate="print"/>
          <a:srcRect t="-268" b="8839"/>
          <a:stretch>
            <a:fillRect/>
          </a:stretch>
        </p:blipFill>
        <p:spPr bwMode="auto">
          <a:xfrm>
            <a:off x="449943" y="4118325"/>
            <a:ext cx="3135086" cy="2304247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2504730" y="196334"/>
            <a:ext cx="39998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sz="3600" b="1" dirty="0">
                <a:latin typeface="Palatino Linotype" panose="02040502050505030304" pitchFamily="18" charset="0"/>
              </a:rPr>
              <a:t>Епидемиологија</a:t>
            </a:r>
            <a:endParaRPr lang="en-US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79288" y="3759200"/>
            <a:ext cx="3982200" cy="309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8686"/>
            <a:ext cx="9361488" cy="711199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sr-Cyrl-RS" sz="3100" b="1" dirty="0">
                <a:latin typeface="Palatino Linotype" panose="02040502050505030304" pitchFamily="18" charset="0"/>
              </a:rPr>
              <a:t>Успостављање инфекције</a:t>
            </a:r>
            <a:endParaRPr lang="en-US" sz="3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971" y="1041128"/>
            <a:ext cx="8331200" cy="1774643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900" b="1" dirty="0">
                <a:latin typeface="Palatino Linotype" panose="02040502050505030304" pitchFamily="18" charset="0"/>
              </a:rPr>
              <a:t>Кретање</a:t>
            </a:r>
            <a:r>
              <a:rPr lang="ru-RU" sz="1900" dirty="0">
                <a:latin typeface="Palatino Linotype" panose="02040502050505030304" pitchFamily="18" charset="0"/>
              </a:rPr>
              <a:t>: пили (трзаји), флагела (пливање), пили и флагела ("ројење") </a:t>
            </a:r>
          </a:p>
          <a:p>
            <a:pPr marL="0" indent="0" algn="ctr">
              <a:buNone/>
            </a:pPr>
            <a:r>
              <a:rPr lang="ru-RU" sz="1900" b="1" dirty="0">
                <a:latin typeface="Palatino Linotype" panose="02040502050505030304" pitchFamily="18" charset="0"/>
              </a:rPr>
              <a:t>Адхезија</a:t>
            </a:r>
            <a:r>
              <a:rPr lang="ru-RU" sz="1900" dirty="0">
                <a:latin typeface="Palatino Linotype" panose="02040502050505030304" pitchFamily="18" charset="0"/>
              </a:rPr>
              <a:t>: флагела и пили су важни у адхезији за епителне ћелије</a:t>
            </a:r>
          </a:p>
          <a:p>
            <a:pPr marL="0" indent="0" algn="ctr">
              <a:buNone/>
            </a:pPr>
            <a:r>
              <a:rPr lang="ru-RU" sz="1900" dirty="0">
                <a:latin typeface="Palatino Linotype" panose="02040502050505030304" pitchFamily="18" charset="0"/>
              </a:rPr>
              <a:t>Флагела интерагује са рецептором присутним на ћелијама урођене имуности </a:t>
            </a:r>
            <a:r>
              <a:rPr lang="en-US" sz="1900" dirty="0">
                <a:latin typeface="Palatino Linotype" panose="02040502050505030304" pitchFamily="18" charset="0"/>
              </a:rPr>
              <a:t>TLR5, </a:t>
            </a:r>
            <a:r>
              <a:rPr lang="ru-RU" sz="1900" dirty="0">
                <a:latin typeface="Palatino Linotype" panose="02040502050505030304" pitchFamily="18" charset="0"/>
              </a:rPr>
              <a:t>чиме може да активира имунски одговор</a:t>
            </a:r>
          </a:p>
          <a:p>
            <a:pPr marL="0" indent="0" algn="ctr">
              <a:buNone/>
            </a:pPr>
            <a:r>
              <a:rPr lang="ru-RU" sz="1900" dirty="0">
                <a:latin typeface="Palatino Linotype" panose="02040502050505030304" pitchFamily="18" charset="0"/>
              </a:rPr>
              <a:t> Пили 4</a:t>
            </a:r>
            <a:r>
              <a:rPr lang="sr-Latn-RS" sz="1900" dirty="0">
                <a:latin typeface="Palatino Linotype" panose="02040502050505030304" pitchFamily="18" charset="0"/>
              </a:rPr>
              <a:t>. </a:t>
            </a:r>
            <a:r>
              <a:rPr lang="ru-RU" sz="1900" dirty="0">
                <a:latin typeface="Palatino Linotype" panose="02040502050505030304" pitchFamily="18" charset="0"/>
              </a:rPr>
              <a:t>типа су важни за </a:t>
            </a:r>
            <a:r>
              <a:rPr lang="ru-RU" sz="1900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формирање биофилма</a:t>
            </a:r>
            <a:r>
              <a:rPr lang="sr-Latn-RS" sz="1900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...</a:t>
            </a:r>
            <a:endParaRPr lang="ru-RU" sz="1900" b="1" dirty="0">
              <a:solidFill>
                <a:srgbClr val="C00000"/>
              </a:solidFill>
              <a:latin typeface="Palatino Linotype" panose="02040502050505030304" pitchFamily="18" charset="0"/>
            </a:endParaRPr>
          </a:p>
          <a:p>
            <a:pPr algn="ctr"/>
            <a:endParaRPr lang="en-US" sz="1900" dirty="0"/>
          </a:p>
        </p:txBody>
      </p:sp>
      <p:grpSp>
        <p:nvGrpSpPr>
          <p:cNvPr id="10" name="Group 9"/>
          <p:cNvGrpSpPr/>
          <p:nvPr/>
        </p:nvGrpSpPr>
        <p:grpSpPr>
          <a:xfrm>
            <a:off x="1954708" y="2910114"/>
            <a:ext cx="6184224" cy="3947886"/>
            <a:chOff x="1954708" y="2910114"/>
            <a:chExt cx="6184224" cy="3947886"/>
          </a:xfrm>
        </p:grpSpPr>
        <p:pic>
          <p:nvPicPr>
            <p:cNvPr id="6" name="Picture 4" descr="Резултат слика за pseudomonas aeruginosa pathogenesis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54708" y="2989943"/>
              <a:ext cx="6184224" cy="3868057"/>
            </a:xfrm>
            <a:prstGeom prst="rect">
              <a:avLst/>
            </a:prstGeom>
            <a:noFill/>
          </p:spPr>
        </p:pic>
        <p:sp>
          <p:nvSpPr>
            <p:cNvPr id="7" name="TextBox 6"/>
            <p:cNvSpPr txBox="1"/>
            <p:nvPr/>
          </p:nvSpPr>
          <p:spPr>
            <a:xfrm>
              <a:off x="2612571" y="2960914"/>
              <a:ext cx="914400" cy="36933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824514" y="2910114"/>
              <a:ext cx="914400" cy="36933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2786743" y="4078514"/>
              <a:ext cx="870857" cy="36285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sr-Latn-RS" sz="1400" b="1" dirty="0">
                  <a:solidFill>
                    <a:schemeClr val="tx1"/>
                  </a:solidFill>
                </a:rPr>
                <a:t>LPS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5713902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344444"/>
            <a:ext cx="8708571" cy="25293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sr-Latn-RS" sz="1800" b="1" dirty="0">
                <a:latin typeface="Palatino Linotype" panose="02040502050505030304" pitchFamily="18" charset="0"/>
              </a:rPr>
              <a:t>...</a:t>
            </a:r>
            <a:r>
              <a:rPr lang="ru-RU" sz="1800" b="1" dirty="0">
                <a:latin typeface="Palatino Linotype" panose="02040502050505030304" pitchFamily="18" charset="0"/>
              </a:rPr>
              <a:t>Формирају капсулу састављену од полисахарида </a:t>
            </a:r>
            <a:r>
              <a:rPr lang="ru-RU" sz="1800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алгината </a:t>
            </a:r>
            <a:r>
              <a:rPr lang="ru-RU" sz="1800" b="1" dirty="0">
                <a:latin typeface="Palatino Linotype" panose="02040502050505030304" pitchFamily="18" charset="0"/>
              </a:rPr>
              <a:t>која њиховим </a:t>
            </a:r>
            <a:r>
              <a:rPr lang="ru-RU" sz="1900" b="1" dirty="0">
                <a:latin typeface="Palatino Linotype" panose="02040502050505030304" pitchFamily="18" charset="0"/>
              </a:rPr>
              <a:t>колонијама</a:t>
            </a:r>
            <a:r>
              <a:rPr lang="ru-RU" sz="1800" b="1" dirty="0">
                <a:latin typeface="Palatino Linotype" panose="02040502050505030304" pitchFamily="18" charset="0"/>
              </a:rPr>
              <a:t> даје препознатљив </a:t>
            </a:r>
            <a:r>
              <a:rPr lang="ru-RU" sz="1800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мукоидан фенотип</a:t>
            </a:r>
            <a:r>
              <a:rPr lang="ru-RU" sz="1800" b="1" dirty="0">
                <a:latin typeface="Palatino Linotype" panose="02040502050505030304" pitchFamily="18" charset="0"/>
              </a:rPr>
              <a:t>. </a:t>
            </a:r>
            <a:r>
              <a:rPr lang="ru-RU" sz="1800" dirty="0">
                <a:latin typeface="Palatino Linotype" panose="02040502050505030304" pitchFamily="18" charset="0"/>
              </a:rPr>
              <a:t>Алгинат такође може да делује као адхезин. </a:t>
            </a:r>
            <a:r>
              <a:rPr lang="ru-RU" sz="1800" b="1" dirty="0">
                <a:latin typeface="Palatino Linotype" panose="02040502050505030304" pitchFamily="18" charset="0"/>
              </a:rPr>
              <a:t>Алгинат је једна од главних компоненти биофилма</a:t>
            </a:r>
            <a:r>
              <a:rPr lang="ru-RU" sz="1800" dirty="0">
                <a:latin typeface="Palatino Linotype" panose="02040502050505030304" pitchFamily="18" charset="0"/>
              </a:rPr>
              <a:t> у изолатима из плућа пацијената оболелих од цистичне фиброзе</a:t>
            </a:r>
          </a:p>
          <a:p>
            <a:pPr marL="0" indent="0" algn="r">
              <a:buNone/>
            </a:pPr>
            <a:endParaRPr lang="sr-Latn-RS" sz="1800" b="1" dirty="0">
              <a:latin typeface="Palatino Linotype" panose="02040502050505030304" pitchFamily="18" charset="0"/>
            </a:endParaRPr>
          </a:p>
          <a:p>
            <a:pPr marL="0" indent="0" algn="r">
              <a:buNone/>
            </a:pPr>
            <a:r>
              <a:rPr lang="sr-Latn-RS" sz="1800" b="1" dirty="0">
                <a:latin typeface="Palatino Linotype" panose="02040502050505030304" pitchFamily="18" charset="0"/>
              </a:rPr>
              <a:t>... </a:t>
            </a:r>
            <a:r>
              <a:rPr lang="sr-Cyrl-RS" sz="1800" b="1" dirty="0">
                <a:latin typeface="Palatino Linotype" panose="02040502050505030304" pitchFamily="18" charset="0"/>
              </a:rPr>
              <a:t>Липополисахарид: </a:t>
            </a:r>
            <a:r>
              <a:rPr lang="ru-RU" sz="1800" b="1" dirty="0">
                <a:latin typeface="Palatino Linotype" panose="02040502050505030304" pitchFamily="18" charset="0"/>
              </a:rPr>
              <a:t>дуги бочни ланци О-антигена </a:t>
            </a:r>
            <a:r>
              <a:rPr lang="ru-RU" sz="1800" dirty="0">
                <a:latin typeface="Palatino Linotype" panose="02040502050505030304" pitchFamily="18" charset="0"/>
              </a:rPr>
              <a:t>одговорни за отпорност бактерије на серум, детерџенте и антибиотике</a:t>
            </a:r>
          </a:p>
          <a:p>
            <a:pPr marL="0" indent="0" algn="r">
              <a:buNone/>
            </a:pPr>
            <a:r>
              <a:rPr lang="ru-RU" sz="1800" b="1" dirty="0">
                <a:latin typeface="Palatino Linotype" panose="02040502050505030304" pitchFamily="18" charset="0"/>
              </a:rPr>
              <a:t>Сидерофоре, фосполипаза С и ензими</a:t>
            </a:r>
            <a:endParaRPr lang="ru-RU" sz="1800" dirty="0">
              <a:latin typeface="Palatino Linotype" panose="02040502050505030304" pitchFamily="18" charset="0"/>
            </a:endParaRPr>
          </a:p>
          <a:p>
            <a:endParaRPr lang="en-US" sz="1800" dirty="0"/>
          </a:p>
        </p:txBody>
      </p:sp>
      <p:pic>
        <p:nvPicPr>
          <p:cNvPr id="8196" name="Picture 4" descr="http://fheathdamron.net/wp-content/uploads/2013/10/mucoid-nonmucoi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9179" y="2777081"/>
            <a:ext cx="2072309" cy="2063434"/>
          </a:xfrm>
          <a:prstGeom prst="rect">
            <a:avLst/>
          </a:prstGeom>
          <a:noFill/>
        </p:spPr>
      </p:pic>
      <p:grpSp>
        <p:nvGrpSpPr>
          <p:cNvPr id="8" name="Group 7"/>
          <p:cNvGrpSpPr/>
          <p:nvPr/>
        </p:nvGrpSpPr>
        <p:grpSpPr>
          <a:xfrm>
            <a:off x="1040308" y="2902857"/>
            <a:ext cx="6184224" cy="3955143"/>
            <a:chOff x="1925680" y="2902857"/>
            <a:chExt cx="6184224" cy="3955143"/>
          </a:xfrm>
        </p:grpSpPr>
        <p:pic>
          <p:nvPicPr>
            <p:cNvPr id="9" name="Picture 4" descr="Резултат слика за pseudomonas aeruginosa pathogenesis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25680" y="2989943"/>
              <a:ext cx="6184224" cy="3868057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4630056" y="2902857"/>
              <a:ext cx="914400" cy="36933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786743" y="4078514"/>
              <a:ext cx="870857" cy="36285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sr-Latn-RS" sz="1400" b="1" dirty="0">
                  <a:solidFill>
                    <a:schemeClr val="tx1"/>
                  </a:solidFill>
                </a:rPr>
                <a:t>LPS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995712" y="4056743"/>
            <a:ext cx="914400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3708397" y="4593771"/>
            <a:ext cx="1008745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1390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65788"/>
            <a:ext cx="5646123" cy="1143000"/>
          </a:xfrm>
        </p:spPr>
        <p:txBody>
          <a:bodyPr/>
          <a:lstStyle/>
          <a:p>
            <a:pPr algn="l"/>
            <a:r>
              <a:rPr lang="ru-RU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Vibrio choleraе...</a:t>
            </a:r>
            <a:endParaRPr lang="en-US" b="1" dirty="0"/>
          </a:p>
        </p:txBody>
      </p:sp>
      <p:sp>
        <p:nvSpPr>
          <p:cNvPr id="95234" name="AutoShape 2" descr="Резултат слика за vibrio coler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236" name="AutoShape 4" descr="Резултат слика за vibrio coler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5240" name="Picture 8" descr="Резултат слика за vibrio cholera diarrhe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121" y="2673823"/>
            <a:ext cx="3766781" cy="335984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242771" y="1608788"/>
            <a:ext cx="48449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r-Cyrl-RS" sz="2800" b="1" dirty="0"/>
              <a:t>... узрочник колере </a:t>
            </a:r>
            <a:endParaRPr lang="en-US" sz="2800" b="1" dirty="0"/>
          </a:p>
        </p:txBody>
      </p:sp>
      <p:pic>
        <p:nvPicPr>
          <p:cNvPr id="8" name="Picture 4" descr="Сродна сли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19923" y="2673823"/>
            <a:ext cx="3490652" cy="3359849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307975" y="6287037"/>
            <a:ext cx="86582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i="1" dirty="0">
                <a:latin typeface="Palatino Linotype" panose="02040502050505030304" pitchFamily="18" charset="0"/>
              </a:rPr>
              <a:t>Идентификовао Роберт Кох 1883.г.</a:t>
            </a:r>
            <a:r>
              <a:rPr lang="en-US" sz="1600" i="1" dirty="0">
                <a:latin typeface="Palatino Linotype" panose="02040502050505030304" pitchFamily="18" charset="0"/>
              </a:rPr>
              <a:t> </a:t>
            </a:r>
            <a:r>
              <a:rPr lang="sr-Cyrl-RS" sz="1600" i="1" dirty="0">
                <a:latin typeface="Palatino Linotype" panose="02040502050505030304" pitchFamily="18" charset="0"/>
              </a:rPr>
              <a:t>током </a:t>
            </a:r>
            <a:r>
              <a:rPr lang="ru-RU" sz="1600" i="1" dirty="0">
                <a:latin typeface="Palatino Linotype" panose="02040502050505030304" pitchFamily="18" charset="0"/>
              </a:rPr>
              <a:t>епидемије колере у Египту</a:t>
            </a:r>
            <a:endParaRPr lang="en-US" sz="1600" i="1" dirty="0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345023" y="1"/>
            <a:ext cx="62937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3200" b="1" dirty="0">
                <a:latin typeface="Palatino Linotype" panose="02040502050505030304" pitchFamily="18" charset="0"/>
              </a:rPr>
              <a:t>Механизам оштећења ткива </a:t>
            </a:r>
            <a:endParaRPr lang="en-US" sz="32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88201" y="933677"/>
            <a:ext cx="9273287" cy="2201408"/>
          </a:xfrm>
          <a:prstGeom prst="rect">
            <a:avLst/>
          </a:prstGeom>
        </p:spPr>
        <p:txBody>
          <a:bodyPr>
            <a:normAutofit/>
          </a:bodyPr>
          <a:lstStyle/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sr-Cyrl-RS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Егзотоксин А</a:t>
            </a:r>
            <a:r>
              <a:rPr kumimoji="0" lang="sr-Cyrl-R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 </a:t>
            </a:r>
            <a:r>
              <a:rPr kumimoji="0" lang="sr-Cyrl-R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–индукује </a:t>
            </a:r>
            <a:r>
              <a:rPr kumimoji="0" lang="sr-Latn-R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ADP</a:t>
            </a:r>
            <a:r>
              <a:rPr kumimoji="0" lang="sr-Cyrl-R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-рибозализацију 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EF</a:t>
            </a:r>
            <a:r>
              <a:rPr kumimoji="0" lang="sr-Latn-R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-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2 </a:t>
            </a:r>
            <a:r>
              <a:rPr kumimoji="0" lang="sr-Cyrl-R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који је неопходан за синтезу протеина</a:t>
            </a:r>
          </a:p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sr-Latn-R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E</a:t>
            </a: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кстрацелуларне </a:t>
            </a: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протеазе</a:t>
            </a: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: еластаза и фосфолипазе </a:t>
            </a:r>
          </a:p>
          <a:p>
            <a:pPr marR="0" lvl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sr-Cyrl-RS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Ефекторски молекули: </a:t>
            </a:r>
            <a:r>
              <a:rPr kumimoji="0" lang="en-US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ExoS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:</a:t>
            </a:r>
            <a:r>
              <a:rPr kumimoji="0" lang="sr-Latn-R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 </a:t>
            </a:r>
            <a:r>
              <a:rPr kumimoji="0" lang="sr-Cyrl-R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изазива заокругливање ћелија; </a:t>
            </a:r>
            <a:r>
              <a:rPr kumimoji="0" lang="en-US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ExoT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: </a:t>
            </a:r>
            <a:r>
              <a:rPr kumimoji="0" lang="sr-Cyrl-R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омогућује интернализацију 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P</a:t>
            </a:r>
            <a:r>
              <a:rPr kumimoji="0" lang="sr-Cyrl-R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.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aeruginosa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 </a:t>
            </a:r>
            <a:r>
              <a:rPr kumimoji="0" lang="sr-Cyrl-R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у епителне ћелије и макрофаге ; </a:t>
            </a: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ExoY </a:t>
            </a: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има аденил циклазну активност ; </a:t>
            </a: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ExoU </a:t>
            </a: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alatino Linotype" panose="02040502050505030304" pitchFamily="18" charset="0"/>
                <a:ea typeface="+mn-ea"/>
                <a:cs typeface="+mn-cs"/>
              </a:rPr>
              <a:t>је фосфолипаза која често изазива лизу ћелије домаћина (повезан са тешким инфекцијама) </a:t>
            </a:r>
          </a:p>
        </p:txBody>
      </p:sp>
      <p:sp>
        <p:nvSpPr>
          <p:cNvPr id="5" name="Rectangle 4"/>
          <p:cNvSpPr/>
          <p:nvPr/>
        </p:nvSpPr>
        <p:spPr>
          <a:xfrm>
            <a:off x="6023429" y="3048000"/>
            <a:ext cx="1088571" cy="203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0" y="2830286"/>
            <a:ext cx="5660570" cy="3846285"/>
            <a:chOff x="0" y="2598058"/>
            <a:chExt cx="5660570" cy="4027714"/>
          </a:xfrm>
        </p:grpSpPr>
        <p:pic>
          <p:nvPicPr>
            <p:cNvPr id="109570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r="4481" b="4473"/>
            <a:stretch>
              <a:fillRect/>
            </a:stretch>
          </p:blipFill>
          <p:spPr bwMode="auto">
            <a:xfrm>
              <a:off x="0" y="2598058"/>
              <a:ext cx="5544457" cy="4027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5"/>
            <p:cNvSpPr/>
            <p:nvPr/>
          </p:nvSpPr>
          <p:spPr>
            <a:xfrm>
              <a:off x="4688113" y="2844801"/>
              <a:ext cx="972457" cy="1886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Rectangle 7"/>
          <p:cNvSpPr/>
          <p:nvPr/>
        </p:nvSpPr>
        <p:spPr>
          <a:xfrm>
            <a:off x="4949372" y="5483500"/>
            <a:ext cx="44121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sr-Cyrl-CS" b="1" i="1" dirty="0"/>
              <a:t>Сојеви којима недостају егзотоксини и еластазе су присутни локално, у опекотинама и ранама, али не успевају да се дисеминују</a:t>
            </a:r>
            <a:r>
              <a:rPr lang="sr-Cyrl-CS" b="1" dirty="0"/>
              <a:t>.</a:t>
            </a:r>
            <a:endParaRPr lang="en-US" b="1" dirty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42628" y="899885"/>
            <a:ext cx="2118859" cy="2619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6212114" y="3526971"/>
            <a:ext cx="31493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i="1" dirty="0"/>
              <a:t>Цистична фиброза плућа</a:t>
            </a:r>
            <a:endParaRPr lang="en-US" i="1" dirty="0"/>
          </a:p>
        </p:txBody>
      </p:sp>
      <p:pic>
        <p:nvPicPr>
          <p:cNvPr id="110596" name="Picture 4" descr="Резултат слика за pseudomonas aeruginosa swimmer’s ea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994148"/>
            <a:ext cx="3323772" cy="2863852"/>
          </a:xfrm>
          <a:prstGeom prst="rect">
            <a:avLst/>
          </a:prstGeom>
          <a:noFill/>
        </p:spPr>
      </p:pic>
      <p:pic>
        <p:nvPicPr>
          <p:cNvPr id="110598" name="Picture 6" descr="Сродна слика"/>
          <p:cNvPicPr>
            <a:picLocks noChangeAspect="1" noChangeArrowheads="1"/>
          </p:cNvPicPr>
          <p:nvPr/>
        </p:nvPicPr>
        <p:blipFill>
          <a:blip r:embed="rId4" cstate="print"/>
          <a:srcRect l="26290" t="7258" r="25258"/>
          <a:stretch>
            <a:fillRect/>
          </a:stretch>
        </p:blipFill>
        <p:spPr bwMode="auto">
          <a:xfrm>
            <a:off x="0" y="2987494"/>
            <a:ext cx="1277256" cy="1562733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1545768" y="6488668"/>
            <a:ext cx="17475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/>
              <a:t>"Ухо пливача"</a:t>
            </a:r>
            <a:endParaRPr lang="en-US" i="1" dirty="0"/>
          </a:p>
        </p:txBody>
      </p:sp>
      <p:pic>
        <p:nvPicPr>
          <p:cNvPr id="110600" name="Picture 8" descr="Резултат слика за pseudomonas aeruginosa conjunctivitis, keratitis,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65714" y="3922712"/>
            <a:ext cx="2859315" cy="2935288"/>
          </a:xfrm>
          <a:prstGeom prst="rect">
            <a:avLst/>
          </a:prstGeom>
          <a:noFill/>
        </p:spPr>
      </p:pic>
      <p:pic>
        <p:nvPicPr>
          <p:cNvPr id="110602" name="Picture 10" descr="Резултат слика за pseudomonas aeruginosa burn wound infection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4057" y="4005943"/>
            <a:ext cx="3207431" cy="2852057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>
          <a:xfrm>
            <a:off x="6052454" y="3999469"/>
            <a:ext cx="26308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b="1" i="1" dirty="0"/>
              <a:t>Инфекција опекотине</a:t>
            </a:r>
            <a:endParaRPr lang="en-US" b="1" i="1" dirty="0"/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769257" y="232228"/>
            <a:ext cx="6763658" cy="726848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R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Клиничке манифестације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69257" y="1615053"/>
            <a:ext cx="655728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00FF"/>
                </a:solidFill>
              </a:rPr>
              <a:t>Опортунистичке инфекције </a:t>
            </a:r>
            <a:r>
              <a:rPr lang="ru-RU" sz="2000" b="1" dirty="0"/>
              <a:t>на било ком месту </a:t>
            </a:r>
          </a:p>
          <a:p>
            <a:pPr marL="623888" lvl="1" indent="-166688">
              <a:buFontTx/>
              <a:buChar char="-"/>
            </a:pPr>
            <a:r>
              <a:rPr lang="ru-RU" dirty="0"/>
              <a:t>инфекције опекотина, рана, уринарног система, коже, очију, уха и респираторне инфекције</a:t>
            </a:r>
          </a:p>
          <a:p>
            <a:pPr marL="623888" lvl="1" indent="-166688">
              <a:buFontTx/>
              <a:buChar char="-"/>
            </a:pPr>
            <a:endParaRPr lang="ru-RU" dirty="0"/>
          </a:p>
          <a:p>
            <a:pPr marL="0" lvl="1"/>
            <a:r>
              <a:rPr lang="ru-RU" sz="2000" b="1" dirty="0"/>
              <a:t>Компликује исход цистичне фиброзе плућа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04775"/>
            <a:ext cx="9361488" cy="1163424"/>
          </a:xfrm>
          <a:solidFill>
            <a:schemeClr val="bg2"/>
          </a:solidFill>
        </p:spPr>
        <p:txBody>
          <a:bodyPr>
            <a:normAutofit/>
          </a:bodyPr>
          <a:lstStyle/>
          <a:p>
            <a:pPr algn="ctr"/>
            <a:r>
              <a:rPr lang="sr-Cyrl-RS" sz="3100" b="1" dirty="0">
                <a:latin typeface="Palatino Linotype" panose="02040502050505030304" pitchFamily="18" charset="0"/>
              </a:rPr>
              <a:t>Аеробни </a:t>
            </a:r>
            <a:r>
              <a:rPr lang="en-US" sz="3100" b="1" i="1" dirty="0">
                <a:latin typeface="Palatino Linotype" panose="02040502050505030304" pitchFamily="18" charset="0"/>
              </a:rPr>
              <a:t>Gram</a:t>
            </a:r>
            <a:r>
              <a:rPr lang="en-US" sz="3100" b="1" dirty="0">
                <a:latin typeface="Palatino Linotype" panose="02040502050505030304" pitchFamily="18" charset="0"/>
              </a:rPr>
              <a:t> </a:t>
            </a:r>
            <a:r>
              <a:rPr lang="sr-Cyrl-RS" sz="3100" b="1" dirty="0">
                <a:latin typeface="Palatino Linotype" panose="02040502050505030304" pitchFamily="18" charset="0"/>
              </a:rPr>
              <a:t>позитивни бацили </a:t>
            </a:r>
            <a:br>
              <a:rPr lang="en-US" sz="3100" b="1" dirty="0">
                <a:latin typeface="Palatino Linotype" panose="02040502050505030304" pitchFamily="18" charset="0"/>
              </a:rPr>
            </a:br>
            <a:r>
              <a:rPr lang="en-US" sz="3100" b="1" i="1" dirty="0" err="1">
                <a:solidFill>
                  <a:srgbClr val="C00000"/>
                </a:solidFill>
                <a:latin typeface="Palatino Linotype" panose="02040502050505030304" pitchFamily="18" charset="0"/>
              </a:rPr>
              <a:t>Corynebacterium</a:t>
            </a:r>
            <a:r>
              <a:rPr lang="en-US" sz="31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 </a:t>
            </a:r>
            <a:r>
              <a:rPr lang="en-US" sz="3100" b="1" i="1" dirty="0" err="1">
                <a:solidFill>
                  <a:srgbClr val="C00000"/>
                </a:solidFill>
                <a:latin typeface="Palatino Linotype" panose="02040502050505030304" pitchFamily="18" charset="0"/>
              </a:rPr>
              <a:t>diphteriae</a:t>
            </a:r>
            <a:r>
              <a:rPr lang="en-US" sz="3100" b="1" i="1" dirty="0">
                <a:solidFill>
                  <a:srgbClr val="C00000"/>
                </a:solidFill>
                <a:latin typeface="Palatino Linotype" panose="02040502050505030304" pitchFamily="18" charset="0"/>
              </a:rPr>
              <a:t> </a:t>
            </a:r>
            <a:endParaRPr lang="en-US" sz="31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63424"/>
            <a:ext cx="6782937" cy="5694576"/>
          </a:xfrm>
        </p:spPr>
        <p:txBody>
          <a:bodyPr>
            <a:normAutofit/>
          </a:bodyPr>
          <a:lstStyle/>
          <a:p>
            <a:pPr algn="just"/>
            <a:endParaRPr lang="en-US" sz="1600" dirty="0">
              <a:solidFill>
                <a:srgbClr val="000000"/>
              </a:solidFill>
              <a:latin typeface="Palatino Linotype" panose="02040502050505030304" pitchFamily="18" charset="0"/>
            </a:endParaRPr>
          </a:p>
          <a:p>
            <a:pPr marL="457200" indent="-457200">
              <a:lnSpc>
                <a:spcPct val="100000"/>
              </a:lnSpc>
              <a:buFont typeface="Wingdings" pitchFamily="2" charset="2"/>
              <a:buChar char="§"/>
            </a:pPr>
            <a:r>
              <a:rPr lang="en-US" sz="2000" i="1" dirty="0">
                <a:latin typeface="Palatino Linotype" panose="02040502050505030304" pitchFamily="18" charset="0"/>
              </a:rPr>
              <a:t>Gram</a:t>
            </a:r>
            <a:r>
              <a:rPr lang="sr-Cyrl-RS" sz="2000" dirty="0">
                <a:latin typeface="Palatino Linotype" panose="02040502050505030304" pitchFamily="18" charset="0"/>
              </a:rPr>
              <a:t> позитивни</a:t>
            </a:r>
            <a:r>
              <a:rPr lang="en-US" sz="2000" dirty="0">
                <a:latin typeface="Palatino Linotype" panose="02040502050505030304" pitchFamily="18" charset="0"/>
              </a:rPr>
              <a:t>, </a:t>
            </a:r>
            <a:r>
              <a:rPr lang="sr-Cyrl-RS" sz="2000" dirty="0">
                <a:latin typeface="Palatino Linotype" panose="02040502050505030304" pitchFamily="18" charset="0"/>
              </a:rPr>
              <a:t>плеоморфни бацили разбацани као палидрвца или као слова кинеске азбуке </a:t>
            </a:r>
            <a:endParaRPr lang="en-US" sz="2000" dirty="0">
              <a:latin typeface="Palatino Linotype" panose="02040502050505030304" pitchFamily="18" charset="0"/>
            </a:endParaRPr>
          </a:p>
          <a:p>
            <a:pPr marL="457200" indent="-457200">
              <a:lnSpc>
                <a:spcPct val="100000"/>
              </a:lnSpc>
              <a:buFont typeface="Wingdings" pitchFamily="2" charset="2"/>
              <a:buChar char="§"/>
            </a:pPr>
            <a:r>
              <a:rPr lang="sr-Cyrl-RS" sz="2000" b="1" dirty="0">
                <a:latin typeface="Palatino Linotype" panose="02040502050505030304" pitchFamily="18" charset="0"/>
              </a:rPr>
              <a:t>Ћелијски зид</a:t>
            </a:r>
            <a:r>
              <a:rPr lang="sr-Cyrl-RS" sz="2000" dirty="0">
                <a:latin typeface="Palatino Linotype" panose="02040502050505030304" pitchFamily="18" charset="0"/>
              </a:rPr>
              <a:t>: висок проценат масних киселина (миколична киселина) </a:t>
            </a:r>
            <a:endParaRPr lang="en-US" sz="2000" dirty="0">
              <a:latin typeface="Palatino Linotype" panose="02040502050505030304" pitchFamily="18" charset="0"/>
            </a:endParaRPr>
          </a:p>
          <a:p>
            <a:pPr marL="457200" indent="-457200">
              <a:lnSpc>
                <a:spcPct val="100000"/>
              </a:lnSpc>
              <a:buFont typeface="Wingdings" pitchFamily="2" charset="2"/>
              <a:buChar char="§"/>
            </a:pPr>
            <a:r>
              <a:rPr lang="sr-Cyrl-RS" sz="2000" dirty="0">
                <a:latin typeface="Palatino Linotype" panose="02040502050505030304" pitchFamily="18" charset="0"/>
              </a:rPr>
              <a:t>Три биотипа: </a:t>
            </a:r>
            <a:r>
              <a:rPr lang="en-US" sz="2000" i="1" dirty="0">
                <a:latin typeface="Palatino Linotype" panose="02040502050505030304" pitchFamily="18" charset="0"/>
              </a:rPr>
              <a:t>gravis, </a:t>
            </a:r>
            <a:r>
              <a:rPr lang="en-US" sz="2000" i="1" dirty="0" err="1">
                <a:latin typeface="Palatino Linotype" panose="02040502050505030304" pitchFamily="18" charset="0"/>
              </a:rPr>
              <a:t>intermedius</a:t>
            </a:r>
            <a:r>
              <a:rPr lang="en-US" sz="2000" i="1" dirty="0">
                <a:latin typeface="Palatino Linotype" panose="02040502050505030304" pitchFamily="18" charset="0"/>
              </a:rPr>
              <a:t>, </a:t>
            </a:r>
            <a:r>
              <a:rPr lang="en-US" sz="2000" i="1" dirty="0" err="1">
                <a:latin typeface="Palatino Linotype" panose="02040502050505030304" pitchFamily="18" charset="0"/>
              </a:rPr>
              <a:t>mitis</a:t>
            </a:r>
            <a:r>
              <a:rPr lang="en-US" sz="2000" i="1" dirty="0">
                <a:latin typeface="Palatino Linotype" panose="02040502050505030304" pitchFamily="18" charset="0"/>
              </a:rPr>
              <a:t> </a:t>
            </a:r>
          </a:p>
          <a:p>
            <a:pPr marL="457200" indent="-457200">
              <a:lnSpc>
                <a:spcPct val="100000"/>
              </a:lnSpc>
              <a:buFont typeface="Wingdings" pitchFamily="2" charset="2"/>
              <a:buChar char="§"/>
            </a:pPr>
            <a:r>
              <a:rPr lang="ru-RU" sz="2000" b="1" dirty="0">
                <a:latin typeface="Palatino Linotype" panose="02040502050505030304" pitchFamily="18" charset="0"/>
              </a:rPr>
              <a:t>Резервоар инфекције </a:t>
            </a:r>
            <a:r>
              <a:rPr lang="ru-RU" sz="2000" dirty="0">
                <a:latin typeface="Palatino Linotype" panose="02040502050505030304" pitchFamily="18" charset="0"/>
              </a:rPr>
              <a:t>су оболеле особе, особе са инапарентном инфекцијом (25%) и клицоноше (2%)</a:t>
            </a:r>
          </a:p>
          <a:p>
            <a:pPr marL="457200" indent="-457200">
              <a:lnSpc>
                <a:spcPct val="100000"/>
              </a:lnSpc>
              <a:buFont typeface="Wingdings" pitchFamily="2" charset="2"/>
              <a:buChar char="§"/>
            </a:pPr>
            <a:r>
              <a:rPr lang="ru-RU" sz="2000" b="1" dirty="0">
                <a:latin typeface="Palatino Linotype" panose="02040502050505030304" pitchFamily="18" charset="0"/>
              </a:rPr>
              <a:t>Извор инфекције </a:t>
            </a:r>
            <a:r>
              <a:rPr lang="ru-RU" sz="2000" dirty="0">
                <a:latin typeface="Palatino Linotype" panose="02040502050505030304" pitchFamily="18" charset="0"/>
              </a:rPr>
              <a:t>су секрети назофарингса, коњуктива и рана </a:t>
            </a:r>
          </a:p>
          <a:p>
            <a:pPr marL="457200" indent="-457200">
              <a:lnSpc>
                <a:spcPct val="100000"/>
              </a:lnSpc>
              <a:buFont typeface="Wingdings" pitchFamily="2" charset="2"/>
              <a:buChar char="§"/>
            </a:pPr>
            <a:r>
              <a:rPr lang="sr-Cyrl-RS" sz="2000" dirty="0">
                <a:latin typeface="Palatino Linotype" panose="02040502050505030304" pitchFamily="18" charset="0"/>
              </a:rPr>
              <a:t>Преноси се </a:t>
            </a:r>
            <a:r>
              <a:rPr lang="sr-Cyrl-RS" sz="2000" b="1" dirty="0">
                <a:latin typeface="Palatino Linotype" panose="02040502050505030304" pitchFamily="18" charset="0"/>
              </a:rPr>
              <a:t>респираторно</a:t>
            </a:r>
            <a:r>
              <a:rPr lang="sr-Cyrl-RS" sz="2000" dirty="0">
                <a:latin typeface="Palatino Linotype" panose="02040502050505030304" pitchFamily="18" charset="0"/>
              </a:rPr>
              <a:t>, </a:t>
            </a:r>
            <a:r>
              <a:rPr lang="sr-Cyrl-RS" sz="2000" b="1" dirty="0">
                <a:latin typeface="Palatino Linotype" panose="02040502050505030304" pitchFamily="18" charset="0"/>
              </a:rPr>
              <a:t>индиректним</a:t>
            </a:r>
            <a:r>
              <a:rPr lang="sr-Cyrl-RS" sz="2000" dirty="0">
                <a:latin typeface="Palatino Linotype" panose="02040502050505030304" pitchFamily="18" charset="0"/>
              </a:rPr>
              <a:t> или </a:t>
            </a:r>
            <a:r>
              <a:rPr lang="sr-Cyrl-RS" sz="2000" b="1" dirty="0">
                <a:latin typeface="Palatino Linotype" panose="02040502050505030304" pitchFamily="18" charset="0"/>
              </a:rPr>
              <a:t>директним контактом</a:t>
            </a:r>
            <a:r>
              <a:rPr lang="sr-Cyrl-RS" sz="2000" dirty="0">
                <a:latin typeface="Palatino Linotype" panose="02040502050505030304" pitchFamily="18" charset="0"/>
              </a:rPr>
              <a:t>, </a:t>
            </a:r>
            <a:r>
              <a:rPr lang="sr-Cyrl-RS" sz="2000" b="1" dirty="0">
                <a:latin typeface="Palatino Linotype" panose="02040502050505030304" pitchFamily="18" charset="0"/>
              </a:rPr>
              <a:t>млеком</a:t>
            </a:r>
            <a:endParaRPr lang="en-US" sz="2000" dirty="0">
              <a:latin typeface="Palatino Linotype" panose="02040502050505030304" pitchFamily="18" charset="0"/>
            </a:endParaRPr>
          </a:p>
          <a:p>
            <a:pPr marL="457200" indent="-457200">
              <a:lnSpc>
                <a:spcPct val="100000"/>
              </a:lnSpc>
              <a:buFont typeface="Wingdings" pitchFamily="2" charset="2"/>
              <a:buChar char="§"/>
            </a:pPr>
            <a:r>
              <a:rPr lang="sr-Cyrl-RS" sz="2000" b="1" dirty="0">
                <a:latin typeface="Palatino Linotype" panose="02040502050505030304" pitchFamily="18" charset="0"/>
              </a:rPr>
              <a:t>Улазна врата </a:t>
            </a:r>
            <a:r>
              <a:rPr lang="sr-Cyrl-RS" sz="2000" dirty="0">
                <a:latin typeface="Palatino Linotype" panose="02040502050505030304" pitchFamily="18" charset="0"/>
              </a:rPr>
              <a:t>су тонзиле, фаринкс, ларинкс (круп), нос, коњуктива, вулва девојчица, рана, пупчаник, пенис после циркумцизије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41994" y="1173463"/>
            <a:ext cx="2619493" cy="217023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41994" y="3343701"/>
            <a:ext cx="2619493" cy="19404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41994" y="4995081"/>
            <a:ext cx="2619492" cy="1862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12602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3826"/>
            <a:ext cx="9361488" cy="857249"/>
          </a:xfrm>
          <a:solidFill>
            <a:schemeClr val="bg2"/>
          </a:solidFill>
        </p:spPr>
        <p:txBody>
          <a:bodyPr anchor="t">
            <a:normAutofit/>
          </a:bodyPr>
          <a:lstStyle/>
          <a:p>
            <a:pPr algn="ctr"/>
            <a:r>
              <a:rPr lang="sr-Cyrl-RS" sz="3200" b="1" dirty="0">
                <a:latin typeface="Palatino Linotype" panose="02040502050505030304" pitchFamily="18" charset="0"/>
              </a:rPr>
              <a:t>Патогенеза дифтерије</a:t>
            </a:r>
            <a:r>
              <a:rPr lang="sr-Cyrl-RS" b="1" dirty="0">
                <a:latin typeface="Palatino Linotype" panose="02040502050505030304" pitchFamily="18" charset="0"/>
              </a:rPr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91821"/>
            <a:ext cx="6264322" cy="5766179"/>
          </a:xfrm>
        </p:spPr>
        <p:txBody>
          <a:bodyPr>
            <a:normAutofit fontScale="40000" lnSpcReduction="20000"/>
          </a:bodyPr>
          <a:lstStyle/>
          <a:p>
            <a:endParaRPr lang="en-US" sz="2000" dirty="0">
              <a:solidFill>
                <a:srgbClr val="000000"/>
              </a:solidFill>
              <a:latin typeface="Palatino Linotype" panose="0204050205050503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sr-Cyrl-RS" sz="5500" b="1" dirty="0">
                <a:solidFill>
                  <a:srgbClr val="C00000"/>
                </a:solidFill>
                <a:latin typeface="Palatino Linotype" pitchFamily="18" charset="0"/>
              </a:rPr>
              <a:t>Дифтеријски токсин</a:t>
            </a:r>
            <a:r>
              <a:rPr lang="en-US" sz="5500" b="1" dirty="0">
                <a:solidFill>
                  <a:srgbClr val="C00000"/>
                </a:solidFill>
                <a:latin typeface="Palatino Linotype" pitchFamily="18" charset="0"/>
              </a:rPr>
              <a:t> </a:t>
            </a:r>
            <a:r>
              <a:rPr lang="sr-Cyrl-RS" sz="5500" b="1" dirty="0">
                <a:solidFill>
                  <a:srgbClr val="C00000"/>
                </a:solidFill>
                <a:latin typeface="Palatino Linotype" pitchFamily="18" charset="0"/>
              </a:rPr>
              <a:t>је снажан егзотоксин!!!!!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sr-Cyrl-RS" sz="5500" b="1" dirty="0">
                <a:solidFill>
                  <a:srgbClr val="C00000"/>
                </a:solidFill>
                <a:latin typeface="Palatino Linotype" pitchFamily="18" charset="0"/>
              </a:rPr>
              <a:t> </a:t>
            </a:r>
          </a:p>
          <a:p>
            <a:pPr marL="468000" indent="-468000">
              <a:lnSpc>
                <a:spcPct val="120000"/>
              </a:lnSpc>
              <a:buFont typeface="Wingdings" pitchFamily="2" charset="2"/>
              <a:buChar char="§"/>
            </a:pPr>
            <a:r>
              <a:rPr lang="sr-Cyrl-RS" sz="5500" dirty="0">
                <a:latin typeface="Palatino Linotype" pitchFamily="18" charset="0"/>
              </a:rPr>
              <a:t>Састоји се од </a:t>
            </a:r>
            <a:r>
              <a:rPr lang="sr-Cyrl-RS" sz="5500" b="1" dirty="0">
                <a:latin typeface="Palatino Linotype" pitchFamily="18" charset="0"/>
              </a:rPr>
              <a:t>две субјединице: </a:t>
            </a:r>
            <a:r>
              <a:rPr lang="en-US" sz="5500" b="1" dirty="0">
                <a:latin typeface="Palatino Linotype" pitchFamily="18" charset="0"/>
              </a:rPr>
              <a:t>B </a:t>
            </a:r>
            <a:r>
              <a:rPr lang="en-US" sz="5500" dirty="0">
                <a:latin typeface="Palatino Linotype" pitchFamily="18" charset="0"/>
              </a:rPr>
              <a:t>(</a:t>
            </a:r>
            <a:r>
              <a:rPr lang="en-US" sz="5500" i="1" dirty="0">
                <a:latin typeface="Palatino Linotype" pitchFamily="18" charset="0"/>
              </a:rPr>
              <a:t>binding</a:t>
            </a:r>
            <a:r>
              <a:rPr lang="en-US" sz="5500" dirty="0">
                <a:latin typeface="Palatino Linotype" pitchFamily="18" charset="0"/>
              </a:rPr>
              <a:t> = </a:t>
            </a:r>
            <a:r>
              <a:rPr lang="sr-Cyrl-RS" sz="5500" dirty="0">
                <a:latin typeface="Palatino Linotype" pitchFamily="18" charset="0"/>
              </a:rPr>
              <a:t>везујућа) и </a:t>
            </a:r>
            <a:r>
              <a:rPr lang="sr-Cyrl-RS" sz="5500" b="1" dirty="0">
                <a:latin typeface="Palatino Linotype" pitchFamily="18" charset="0"/>
              </a:rPr>
              <a:t>А </a:t>
            </a:r>
            <a:r>
              <a:rPr lang="sr-Cyrl-RS" sz="5500" dirty="0">
                <a:latin typeface="Palatino Linotype" pitchFamily="18" charset="0"/>
              </a:rPr>
              <a:t>(</a:t>
            </a:r>
            <a:r>
              <a:rPr lang="en-US" sz="5500" i="1" dirty="0">
                <a:latin typeface="Palatino Linotype" pitchFamily="18" charset="0"/>
              </a:rPr>
              <a:t>active</a:t>
            </a:r>
            <a:r>
              <a:rPr lang="en-US" sz="5500" dirty="0">
                <a:latin typeface="Palatino Linotype" pitchFamily="18" charset="0"/>
              </a:rPr>
              <a:t> = </a:t>
            </a:r>
            <a:r>
              <a:rPr lang="sr-Cyrl-RS" sz="5500" dirty="0">
                <a:latin typeface="Palatino Linotype" pitchFamily="18" charset="0"/>
              </a:rPr>
              <a:t>дејствена)</a:t>
            </a:r>
          </a:p>
          <a:p>
            <a:pPr marL="468000" indent="-468000">
              <a:lnSpc>
                <a:spcPct val="120000"/>
              </a:lnSpc>
              <a:buFont typeface="Wingdings" pitchFamily="2" charset="2"/>
              <a:buChar char="§"/>
            </a:pPr>
            <a:r>
              <a:rPr lang="sr-Cyrl-RS" sz="5500" dirty="0">
                <a:latin typeface="Palatino Linotype" pitchFamily="18" charset="0"/>
              </a:rPr>
              <a:t>Субјединица </a:t>
            </a:r>
            <a:r>
              <a:rPr lang="ru-RU" sz="5500" dirty="0">
                <a:latin typeface="Palatino Linotype" pitchFamily="18" charset="0"/>
              </a:rPr>
              <a:t>А је ензим </a:t>
            </a:r>
            <a:r>
              <a:rPr lang="en-US" sz="5500" dirty="0">
                <a:latin typeface="Palatino Linotype" pitchFamily="18" charset="0"/>
              </a:rPr>
              <a:t>ADP-</a:t>
            </a:r>
            <a:r>
              <a:rPr lang="ru-RU" sz="5500" dirty="0">
                <a:latin typeface="Palatino Linotype" pitchFamily="18" charset="0"/>
              </a:rPr>
              <a:t>рибозилтрансфераза - инактивише еEF2 и </a:t>
            </a:r>
            <a:r>
              <a:rPr lang="ru-RU" sz="5500" b="1" dirty="0">
                <a:latin typeface="Palatino Linotype" pitchFamily="18" charset="0"/>
              </a:rPr>
              <a:t>блокира синтезу протеина</a:t>
            </a:r>
            <a:endParaRPr lang="sr-Cyrl-RS" sz="5500" b="1" dirty="0">
              <a:latin typeface="Palatino Linotype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endParaRPr lang="ru-RU" sz="5500" b="1" dirty="0">
              <a:latin typeface="Palatino Linotype" pitchFamily="18" charset="0"/>
            </a:endParaRPr>
          </a:p>
          <a:p>
            <a:pPr marL="0" indent="0" algn="r">
              <a:lnSpc>
                <a:spcPct val="120000"/>
              </a:lnSpc>
              <a:buNone/>
            </a:pPr>
            <a:r>
              <a:rPr lang="ru-RU" sz="5500" b="1" dirty="0">
                <a:solidFill>
                  <a:srgbClr val="C00000"/>
                </a:solidFill>
                <a:latin typeface="Palatino Linotype" pitchFamily="18" charset="0"/>
              </a:rPr>
              <a:t>Дифтерија је токсоинфекција - локална инфекција (</a:t>
            </a:r>
            <a:r>
              <a:rPr lang="ru-RU" sz="5500" b="1" i="1" dirty="0">
                <a:solidFill>
                  <a:srgbClr val="C00000"/>
                </a:solidFill>
                <a:latin typeface="Palatino Linotype" pitchFamily="18" charset="0"/>
              </a:rPr>
              <a:t>C. diphteriae </a:t>
            </a:r>
            <a:r>
              <a:rPr lang="ru-RU" sz="5500" b="1" dirty="0">
                <a:solidFill>
                  <a:srgbClr val="C00000"/>
                </a:solidFill>
                <a:latin typeface="Palatino Linotype" pitchFamily="18" charset="0"/>
              </a:rPr>
              <a:t>никад не продире у дубља ткива или крв) са општом интоксикацијом</a:t>
            </a:r>
          </a:p>
          <a:p>
            <a:pPr>
              <a:lnSpc>
                <a:spcPct val="120000"/>
              </a:lnSpc>
              <a:buNone/>
            </a:pPr>
            <a:endParaRPr lang="en-US" sz="5500" dirty="0">
              <a:latin typeface="Palatino Linotype" pitchFamily="18" charset="0"/>
            </a:endParaRPr>
          </a:p>
          <a:p>
            <a:pPr marL="0" indent="0">
              <a:buNone/>
            </a:pPr>
            <a:endParaRPr lang="en-US" sz="5500" dirty="0">
              <a:latin typeface="Palatino Linotype" pitchFamily="18" charset="0"/>
            </a:endParaRPr>
          </a:p>
        </p:txBody>
      </p:sp>
      <p:pic>
        <p:nvPicPr>
          <p:cNvPr id="3074" name="Picture 2" descr="http://image.slidesharecdn.com/c-diptheria-120402054746-phpapp01/95/diphtheria-corynebacterium-diphtheria-19-728.jpg?cb=1333345845"/>
          <p:cNvPicPr>
            <a:picLocks noChangeAspect="1" noChangeArrowheads="1"/>
          </p:cNvPicPr>
          <p:nvPr/>
        </p:nvPicPr>
        <p:blipFill>
          <a:blip r:embed="rId2" cstate="print"/>
          <a:srcRect l="8975" t="20339" r="57763" b="1196"/>
          <a:stretch>
            <a:fillRect/>
          </a:stretch>
        </p:blipFill>
        <p:spPr bwMode="auto">
          <a:xfrm>
            <a:off x="6237027" y="1187355"/>
            <a:ext cx="3124461" cy="49296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203566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1"/>
            <a:ext cx="9361488" cy="887104"/>
          </a:xfrm>
          <a:solidFill>
            <a:schemeClr val="bg2"/>
          </a:solidFill>
        </p:spPr>
        <p:txBody>
          <a:bodyPr>
            <a:normAutofit/>
          </a:bodyPr>
          <a:lstStyle/>
          <a:p>
            <a:pPr algn="ctr"/>
            <a:r>
              <a:rPr lang="sr-Cyrl-RS" sz="3100" b="1" dirty="0">
                <a:solidFill>
                  <a:srgbClr val="000000"/>
                </a:solidFill>
                <a:latin typeface="Palatino Linotype" panose="02040502050505030304" pitchFamily="18" charset="0"/>
              </a:rPr>
              <a:t>Патогенеза и </a:t>
            </a:r>
            <a:r>
              <a:rPr lang="sr-Cyrl-RS" sz="3100" b="1" dirty="0">
                <a:latin typeface="Palatino Linotype" panose="02040502050505030304" pitchFamily="18" charset="0"/>
              </a:rPr>
              <a:t>клиничка слика </a:t>
            </a:r>
            <a:endParaRPr lang="en-US" sz="31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87105"/>
            <a:ext cx="5912069" cy="5970895"/>
          </a:xfrm>
        </p:spPr>
        <p:txBody>
          <a:bodyPr>
            <a:normAutofit fontScale="92500" lnSpcReduction="20000"/>
          </a:bodyPr>
          <a:lstStyle/>
          <a:p>
            <a:endParaRPr lang="en-US" sz="1800" dirty="0">
              <a:solidFill>
                <a:srgbClr val="000000"/>
              </a:solidFill>
              <a:latin typeface="Palatino Linotype" panose="02040502050505030304" pitchFamily="18" charset="0"/>
            </a:endParaRPr>
          </a:p>
          <a:p>
            <a:r>
              <a:rPr lang="ru-RU" sz="2000" b="1" dirty="0">
                <a:latin typeface="Palatino Linotype" panose="02040502050505030304" pitchFamily="18" charset="0"/>
              </a:rPr>
              <a:t>Локализација</a:t>
            </a:r>
            <a:r>
              <a:rPr lang="ru-RU" sz="2000" dirty="0">
                <a:latin typeface="Palatino Linotype" panose="02040502050505030304" pitchFamily="18" charset="0"/>
              </a:rPr>
              <a:t>: ангина, ларингс (круп), нос, конјуктива, вулва, уретра, ране, опекотине... </a:t>
            </a:r>
          </a:p>
          <a:p>
            <a:r>
              <a:rPr lang="ru-RU" sz="2000" dirty="0">
                <a:latin typeface="Palatino Linotype" panose="02040502050505030304" pitchFamily="18" charset="0"/>
              </a:rPr>
              <a:t>Након адхеренције за епител (на улазном месту) ензими, а посебно токсин </a:t>
            </a:r>
            <a:r>
              <a:rPr lang="ru-RU" sz="2000" i="1" dirty="0">
                <a:latin typeface="Palatino Linotype" panose="02040502050505030304" pitchFamily="18" charset="0"/>
              </a:rPr>
              <a:t>C. diphteriae</a:t>
            </a:r>
            <a:r>
              <a:rPr lang="ru-RU" sz="2000" dirty="0">
                <a:latin typeface="Palatino Linotype" panose="02040502050505030304" pitchFamily="18" charset="0"/>
              </a:rPr>
              <a:t>, изазивају </a:t>
            </a:r>
            <a:r>
              <a:rPr lang="ru-RU" sz="2000" b="1" dirty="0">
                <a:latin typeface="Palatino Linotype" panose="02040502050505030304" pitchFamily="18" charset="0"/>
              </a:rPr>
              <a:t>деструкцију епитела и површинско запаљење</a:t>
            </a:r>
          </a:p>
          <a:p>
            <a:r>
              <a:rPr lang="ru-RU" sz="2000" dirty="0">
                <a:latin typeface="Palatino Linotype" panose="02040502050505030304" pitchFamily="18" charset="0"/>
              </a:rPr>
              <a:t>После инкубације (5-7 дана) – некротични епител, фибрин, леукоцити и еритроцити стварају </a:t>
            </a:r>
            <a:r>
              <a:rPr lang="ru-RU" sz="2000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сибо-беличасту, сланинасту псеудомембрану која је чврсто срасла са подлогом и крвари при скидању</a:t>
            </a:r>
          </a:p>
          <a:p>
            <a:r>
              <a:rPr lang="ru-RU" sz="2000" dirty="0">
                <a:latin typeface="Palatino Linotype" panose="02040502050505030304" pitchFamily="18" charset="0"/>
              </a:rPr>
              <a:t>Отичу л.ж. и околно ткиво – </a:t>
            </a:r>
            <a:r>
              <a:rPr lang="ru-RU" sz="2000" b="1" dirty="0">
                <a:latin typeface="Palatino Linotype" panose="02040502050505030304" pitchFamily="18" charset="0"/>
              </a:rPr>
              <a:t>биковски врат</a:t>
            </a:r>
          </a:p>
          <a:p>
            <a:r>
              <a:rPr lang="ru-RU" sz="2000" b="1" dirty="0">
                <a:latin typeface="Palatino Linotype" panose="02040502050505030304" pitchFamily="18" charset="0"/>
              </a:rPr>
              <a:t>Егзотоксин доспева у циркулацију</a:t>
            </a:r>
            <a:r>
              <a:rPr lang="ru-RU" sz="2000" dirty="0">
                <a:latin typeface="Palatino Linotype" panose="02040502050505030304" pitchFamily="18" charset="0"/>
              </a:rPr>
              <a:t>. Има афинитет према срчаном мишићу (рана и позна дифтеријска смрт) и према периферним нервима (реверзибилно) – поремећај акомодације, парализа меког непца... </a:t>
            </a:r>
          </a:p>
          <a:p>
            <a:r>
              <a:rPr lang="ru-RU" sz="2000" b="1" dirty="0">
                <a:latin typeface="Palatino Linotype" panose="02040502050505030304" pitchFamily="18" charset="0"/>
              </a:rPr>
              <a:t>Клиничка слика</a:t>
            </a:r>
            <a:r>
              <a:rPr lang="ru-RU" sz="2000" dirty="0">
                <a:latin typeface="Palatino Linotype" panose="02040502050505030304" pitchFamily="18" charset="0"/>
              </a:rPr>
              <a:t>: ангина, повишена температура, диспнеја, поремећаји срчаног ритма, проблеми са видом, говором, гутањем</a:t>
            </a:r>
          </a:p>
          <a:p>
            <a:r>
              <a:rPr lang="ru-RU" sz="2000" b="1" dirty="0">
                <a:latin typeface="Palatino Linotype" panose="02040502050505030304" pitchFamily="18" charset="0"/>
              </a:rPr>
              <a:t>Исход</a:t>
            </a:r>
            <a:r>
              <a:rPr lang="ru-RU" sz="2000" dirty="0">
                <a:latin typeface="Palatino Linotype" panose="02040502050505030304" pitchFamily="18" charset="0"/>
              </a:rPr>
              <a:t>: нагла смрт или оздрављење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20134" y="1440159"/>
            <a:ext cx="1841354" cy="204465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80538" y="1436675"/>
            <a:ext cx="1655377" cy="2053780"/>
          </a:xfrm>
          <a:prstGeom prst="rect">
            <a:avLst/>
          </a:prstGeom>
        </p:spPr>
      </p:pic>
      <p:pic>
        <p:nvPicPr>
          <p:cNvPr id="2050" name="Picture 2" descr="http://www.immunize.org/images/diphtheria/thumbs/diphtheria-8-l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7834" y="3658858"/>
            <a:ext cx="3433654" cy="23162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8778399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00027"/>
            <a:ext cx="9361488" cy="942974"/>
          </a:xfrm>
          <a:solidFill>
            <a:schemeClr val="bg2"/>
          </a:solidFill>
        </p:spPr>
        <p:txBody>
          <a:bodyPr anchor="t">
            <a:normAutofit fontScale="90000"/>
          </a:bodyPr>
          <a:lstStyle/>
          <a:p>
            <a:pPr algn="ctr"/>
            <a:r>
              <a:rPr lang="ru-RU" sz="2800" b="1" dirty="0">
                <a:latin typeface="Palatino Linotype" panose="02040502050505030304" pitchFamily="18" charset="0"/>
              </a:rPr>
              <a:t>Дијагноза, терапија и превенција </a:t>
            </a:r>
            <a:br>
              <a:rPr lang="en-US" sz="2800" b="1" dirty="0">
                <a:latin typeface="Palatino Linotype" panose="02040502050505030304" pitchFamily="18" charset="0"/>
              </a:rPr>
            </a:br>
            <a:r>
              <a:rPr lang="ru-RU" sz="2800" b="1" dirty="0">
                <a:latin typeface="Palatino Linotype" panose="02040502050505030304" pitchFamily="18" charset="0"/>
              </a:rPr>
              <a:t>дифтерије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55593"/>
            <a:ext cx="9361488" cy="5602407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r-Cyrl-RS" sz="7200" b="1" dirty="0">
                <a:solidFill>
                  <a:srgbClr val="002060"/>
                </a:solidFill>
                <a:latin typeface="Palatino Linotype" pitchFamily="18" charset="0"/>
              </a:rPr>
              <a:t>Дијагноза: </a:t>
            </a:r>
          </a:p>
          <a:p>
            <a:pPr marL="360000" indent="-360000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ru-RU" sz="7200" dirty="0">
                <a:latin typeface="Palatino Linotype" pitchFamily="18" charset="0"/>
              </a:rPr>
              <a:t>Материјал за брис узимати уз ивицу псеудоембране, односно </a:t>
            </a:r>
            <a:r>
              <a:rPr lang="ru-RU" sz="7200" b="1" dirty="0">
                <a:latin typeface="Palatino Linotype" pitchFamily="18" charset="0"/>
              </a:rPr>
              <a:t>никако не скидати нити гребати псеудомембране јер су урасле у ткиво и може доћи до профузног и по живот опасног крварења</a:t>
            </a:r>
            <a:endParaRPr lang="sr-Cyrl-RS" sz="7200" b="1" dirty="0">
              <a:latin typeface="Palatino Linotype" pitchFamily="18" charset="0"/>
            </a:endParaRPr>
          </a:p>
          <a:p>
            <a:pPr marL="360000" indent="-360000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ru-RU" sz="7200" dirty="0">
                <a:latin typeface="Palatino Linotype" pitchFamily="18" charset="0"/>
              </a:rPr>
              <a:t>Узети узорак се засејава на хранљиве подлоге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sr-Cyrl-RS" sz="7200" b="1" dirty="0">
              <a:latin typeface="Palatino Linotype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sr-Cyrl-RS" sz="7200" b="1" dirty="0">
                <a:solidFill>
                  <a:srgbClr val="002060"/>
                </a:solidFill>
                <a:latin typeface="Palatino Linotype" pitchFamily="18" charset="0"/>
              </a:rPr>
              <a:t>Терапија: </a:t>
            </a:r>
            <a:endParaRPr lang="sr-Cyrl-RS" sz="7200" dirty="0">
              <a:solidFill>
                <a:srgbClr val="002060"/>
              </a:solidFill>
              <a:latin typeface="Palatino Linotype" pitchFamily="18" charset="0"/>
            </a:endParaRPr>
          </a:p>
          <a:p>
            <a:pPr marL="360000" indent="-360000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ru-RU" sz="7200" dirty="0">
                <a:latin typeface="Palatino Linotype" pitchFamily="18" charset="0"/>
              </a:rPr>
              <a:t>Као и код свих бактеријских обољења код којих је снажан егзотоксин основни фактор у патогенези болести прва терапијска мера је </a:t>
            </a:r>
            <a:r>
              <a:rPr lang="ru-RU" sz="7200" b="1" dirty="0">
                <a:solidFill>
                  <a:srgbClr val="C00000"/>
                </a:solidFill>
                <a:latin typeface="Palatino Linotype" pitchFamily="18" charset="0"/>
              </a:rPr>
              <a:t>давање антисерума (антитоксина)</a:t>
            </a:r>
            <a:r>
              <a:rPr lang="ru-RU" sz="7200" b="1" dirty="0">
                <a:latin typeface="Palatino Linotype" pitchFamily="18" charset="0"/>
              </a:rPr>
              <a:t>,</a:t>
            </a:r>
            <a:r>
              <a:rPr lang="ru-RU" sz="7200" dirty="0">
                <a:latin typeface="Palatino Linotype" pitchFamily="18" charset="0"/>
              </a:rPr>
              <a:t> у овом случају антидифтеријског серума</a:t>
            </a:r>
          </a:p>
          <a:p>
            <a:pPr marL="360000" indent="-360000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ru-RU" sz="7200" b="1" dirty="0">
                <a:solidFill>
                  <a:srgbClr val="C00000"/>
                </a:solidFill>
                <a:latin typeface="Palatino Linotype" pitchFamily="18" charset="0"/>
              </a:rPr>
              <a:t>антибиотици</a:t>
            </a:r>
            <a:endParaRPr lang="ru-RU" sz="7200" dirty="0">
              <a:solidFill>
                <a:srgbClr val="C00000"/>
              </a:solidFill>
              <a:latin typeface="Palatino Linotype" pitchFamily="18" charset="0"/>
            </a:endParaRPr>
          </a:p>
          <a:p>
            <a:pPr marL="360000" indent="-360000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ru-RU" sz="7200" dirty="0">
                <a:latin typeface="Palatino Linotype" pitchFamily="18" charset="0"/>
              </a:rPr>
              <a:t>Ако прети угушење услед наслага на гласним жицама (круп) неопходна је хитна трахеостомија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sr-Cyrl-RS" sz="7200" b="1" dirty="0">
              <a:latin typeface="Palatino Linotype" pitchFamily="18" charset="0"/>
            </a:endParaRP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sr-Cyrl-RS" sz="7200" b="1" dirty="0">
                <a:solidFill>
                  <a:srgbClr val="002060"/>
                </a:solidFill>
                <a:latin typeface="Palatino Linotype" pitchFamily="18" charset="0"/>
              </a:rPr>
              <a:t>Превенција: </a:t>
            </a:r>
            <a:r>
              <a:rPr lang="en-US" sz="7200" b="1" dirty="0">
                <a:solidFill>
                  <a:srgbClr val="C00000"/>
                </a:solidFill>
                <a:latin typeface="Palatino Linotype" pitchFamily="18" charset="0"/>
              </a:rPr>
              <a:t>Di–Te–Per </a:t>
            </a:r>
            <a:r>
              <a:rPr lang="sr-Cyrl-RS" sz="7200" b="1" dirty="0">
                <a:solidFill>
                  <a:srgbClr val="C00000"/>
                </a:solidFill>
                <a:latin typeface="Palatino Linotype" pitchFamily="18" charset="0"/>
              </a:rPr>
              <a:t>вакцина</a:t>
            </a:r>
            <a:endParaRPr lang="sr-Cyrl-RS" sz="7200" dirty="0">
              <a:latin typeface="Palatino Linotype" pitchFamily="18" charset="0"/>
            </a:endParaRP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sr-Cyrl-RS" sz="7200" b="1" dirty="0">
                <a:latin typeface="Palatino Linotype" pitchFamily="18" charset="0"/>
              </a:rPr>
              <a:t>дифтеријски анатоксин </a:t>
            </a:r>
            <a:endParaRPr lang="sr-Cyrl-RS" sz="7200" dirty="0">
              <a:latin typeface="Palatino Linotype" pitchFamily="18" charset="0"/>
            </a:endParaRP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sr-Cyrl-RS" sz="7200" b="1" dirty="0">
                <a:latin typeface="Palatino Linotype" pitchFamily="18" charset="0"/>
              </a:rPr>
              <a:t>тетанусни анатоксин </a:t>
            </a:r>
            <a:endParaRPr lang="sr-Cyrl-RS" sz="7200" dirty="0">
              <a:latin typeface="Palatino Linotype" pitchFamily="18" charset="0"/>
            </a:endParaRP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sr-Cyrl-RS" sz="7200" b="1" dirty="0">
                <a:latin typeface="Palatino Linotype" pitchFamily="18" charset="0"/>
              </a:rPr>
              <a:t>мртав узрочник пертусиса </a:t>
            </a:r>
            <a:endParaRPr lang="en-US" sz="7200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2425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361488" cy="1023582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br>
              <a:rPr lang="en-US" sz="1800" b="0" i="0" u="none" strike="noStrike" baseline="0" dirty="0">
                <a:solidFill>
                  <a:srgbClr val="000000"/>
                </a:solidFill>
                <a:latin typeface="Palatino Linotype" panose="02040502050505030304" pitchFamily="18" charset="0"/>
              </a:rPr>
            </a:br>
            <a:r>
              <a:rPr lang="ru-RU" sz="3100" b="1" i="0" u="none" strike="noStrike" baseline="0" dirty="0">
                <a:latin typeface="Palatino Linotype" panose="02040502050505030304" pitchFamily="18" charset="0"/>
              </a:rPr>
              <a:t>Природно станиште и начин преношења</a:t>
            </a:r>
            <a:br>
              <a:rPr lang="ru-RU" sz="3100" b="1" i="0" u="none" strike="noStrike" baseline="0" dirty="0">
                <a:latin typeface="Palatino Linotype" panose="02040502050505030304" pitchFamily="18" charset="0"/>
              </a:rPr>
            </a:br>
            <a:endParaRPr lang="en-US" sz="31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4066" y="1136841"/>
            <a:ext cx="4543425" cy="2816033"/>
          </a:xfrm>
        </p:spPr>
        <p:txBody>
          <a:bodyPr>
            <a:noAutofit/>
          </a:bodyPr>
          <a:lstStyle/>
          <a:p>
            <a:r>
              <a:rPr lang="ru-RU" sz="2000" b="1" i="1" u="none" strike="noStrike" baseline="0" dirty="0">
                <a:latin typeface="Palatino Linotype" panose="02040502050505030304" pitchFamily="18" charset="0"/>
              </a:rPr>
              <a:t>Vibrio choleraе </a:t>
            </a:r>
            <a:r>
              <a:rPr lang="ru-RU" sz="2000" b="0" i="0" u="none" strike="noStrike" baseline="0" dirty="0">
                <a:latin typeface="Palatino Linotype" panose="02040502050505030304" pitchFamily="18" charset="0"/>
              </a:rPr>
              <a:t>- нормалан становник приобалних вода, где живи у кохабитацији са фитопланктонима. Људи се случајно заразе када уђу у овај екосистем или када бактерије контаминирају пијаћу воду или храну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967785" y="1020121"/>
            <a:ext cx="4300040" cy="34356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r-Cyrl-RS" sz="1100" dirty="0"/>
          </a:p>
          <a:p>
            <a:r>
              <a:rPr lang="sr-Cyrl-RS" sz="2000" dirty="0"/>
              <a:t>Колера може бити ендемска, епидемијска или пандемијска болест</a:t>
            </a:r>
          </a:p>
          <a:p>
            <a:endParaRPr lang="sr-Cyrl-RS" sz="1100" dirty="0"/>
          </a:p>
          <a:p>
            <a:r>
              <a:rPr lang="sr-Cyrl-RS" sz="2000" dirty="0"/>
              <a:t>Епидемијска колера </a:t>
            </a:r>
            <a:r>
              <a:rPr lang="ru-RU" sz="2000" dirty="0"/>
              <a:t>се пре свега шири у лошим санитарним условима</a:t>
            </a:r>
            <a:r>
              <a:rPr lang="sr-Latn-RS" sz="2000" dirty="0"/>
              <a:t> </a:t>
            </a:r>
            <a:r>
              <a:rPr lang="ru-RU" sz="2000" dirty="0"/>
              <a:t>преко контаминиране воде</a:t>
            </a:r>
            <a:endParaRPr lang="en-US" sz="2000" dirty="0"/>
          </a:p>
          <a:p>
            <a:pPr marL="0" indent="0">
              <a:buNone/>
            </a:pPr>
            <a:r>
              <a:rPr lang="ru-RU" sz="2000" dirty="0"/>
              <a:t> </a:t>
            </a:r>
            <a:endParaRPr lang="en-US" sz="2000" dirty="0"/>
          </a:p>
          <a:p>
            <a:r>
              <a:rPr lang="ru-RU" sz="2000" b="1" dirty="0"/>
              <a:t>Колера је ендемска болест у Индији и Африци</a:t>
            </a:r>
            <a:endParaRPr lang="en-US" sz="2000" dirty="0"/>
          </a:p>
          <a:p>
            <a:endParaRPr lang="en-US" sz="2000" dirty="0"/>
          </a:p>
          <a:p>
            <a:endParaRPr lang="ru-RU" sz="2000" dirty="0"/>
          </a:p>
          <a:p>
            <a:endParaRPr lang="ru-RU" sz="2000" dirty="0"/>
          </a:p>
        </p:txBody>
      </p:sp>
      <p:sp>
        <p:nvSpPr>
          <p:cNvPr id="9" name="Rectangle 8"/>
          <p:cNvSpPr/>
          <p:nvPr/>
        </p:nvSpPr>
        <p:spPr>
          <a:xfrm>
            <a:off x="5048250" y="4617729"/>
            <a:ext cx="4219575" cy="1292662"/>
          </a:xfrm>
          <a:prstGeom prst="rect">
            <a:avLst/>
          </a:prstGeom>
          <a:ln>
            <a:solidFill>
              <a:schemeClr val="accent2"/>
            </a:solidFill>
            <a:prstDash val="sysDash"/>
          </a:ln>
        </p:spPr>
        <p:txBody>
          <a:bodyPr wrap="square">
            <a:spAutoFit/>
          </a:bodyPr>
          <a:lstStyle/>
          <a:p>
            <a:pPr algn="r"/>
            <a:r>
              <a:rPr lang="en-US" sz="2600" b="1" i="1" dirty="0" err="1">
                <a:solidFill>
                  <a:srgbClr val="C00000"/>
                </a:solidFill>
              </a:rPr>
              <a:t>Vibrio</a:t>
            </a:r>
            <a:r>
              <a:rPr lang="en-US" sz="2600" b="1" i="1" dirty="0">
                <a:solidFill>
                  <a:srgbClr val="C00000"/>
                </a:solidFill>
              </a:rPr>
              <a:t> cholera</a:t>
            </a:r>
            <a:r>
              <a:rPr lang="sr-Cyrl-RS" sz="2600" b="1" i="1" dirty="0">
                <a:solidFill>
                  <a:srgbClr val="C00000"/>
                </a:solidFill>
              </a:rPr>
              <a:t>е </a:t>
            </a:r>
            <a:r>
              <a:rPr lang="sr-Cyrl-RS" sz="2600" b="1" dirty="0">
                <a:solidFill>
                  <a:srgbClr val="C00000"/>
                </a:solidFill>
              </a:rPr>
              <a:t>се преноси феко-оралним путем</a:t>
            </a:r>
          </a:p>
        </p:txBody>
      </p:sp>
      <p:pic>
        <p:nvPicPr>
          <p:cNvPr id="11" name="Picture 2" descr="Резултат слика за cholera endemic india africa"/>
          <p:cNvPicPr>
            <a:picLocks noChangeAspect="1" noChangeArrowheads="1"/>
          </p:cNvPicPr>
          <p:nvPr/>
        </p:nvPicPr>
        <p:blipFill>
          <a:blip r:embed="rId2" cstate="print"/>
          <a:srcRect t="9311"/>
          <a:stretch>
            <a:fillRect/>
          </a:stretch>
        </p:blipFill>
        <p:spPr bwMode="auto">
          <a:xfrm>
            <a:off x="476251" y="3773421"/>
            <a:ext cx="4400550" cy="24907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352074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06459" y="2175765"/>
            <a:ext cx="4852395" cy="255454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ru-RU" sz="2000" dirty="0"/>
              <a:t>Код здравих људи, неопходно је да се </a:t>
            </a:r>
            <a:r>
              <a:rPr lang="ru-RU" sz="2000" u="sng" dirty="0"/>
              <a:t>унесе велики број бактерија </a:t>
            </a:r>
            <a:r>
              <a:rPr lang="ru-RU" sz="2000" dirty="0"/>
              <a:t>да би се савладала желудачна баријера.</a:t>
            </a:r>
          </a:p>
          <a:p>
            <a:endParaRPr lang="ru-RU" sz="2000" dirty="0"/>
          </a:p>
          <a:p>
            <a:r>
              <a:rPr lang="ru-RU" sz="2000" dirty="0"/>
              <a:t>За развој колере неопходно је да вибриони колере  </a:t>
            </a:r>
            <a:r>
              <a:rPr lang="ru-RU" sz="2000" u="sng" dirty="0"/>
              <a:t>колонизују танко црево,</a:t>
            </a:r>
            <a:r>
              <a:rPr lang="ru-RU" sz="2000" dirty="0"/>
              <a:t> да се умноже и да продукују факторе вируленције</a:t>
            </a:r>
            <a:endParaRPr lang="sr-Cyrl-RS" sz="2000" dirty="0"/>
          </a:p>
        </p:txBody>
      </p:sp>
      <p:grpSp>
        <p:nvGrpSpPr>
          <p:cNvPr id="17" name="Group 16"/>
          <p:cNvGrpSpPr/>
          <p:nvPr/>
        </p:nvGrpSpPr>
        <p:grpSpPr>
          <a:xfrm>
            <a:off x="5254387" y="1220747"/>
            <a:ext cx="4107101" cy="5223865"/>
            <a:chOff x="5254387" y="1220747"/>
            <a:chExt cx="4107101" cy="5223865"/>
          </a:xfrm>
        </p:grpSpPr>
        <p:pic>
          <p:nvPicPr>
            <p:cNvPr id="9" name="Picture 8" descr="Резултат слика за pathogenesis of cholera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254387" y="1220747"/>
              <a:ext cx="4107101" cy="5223865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</p:spPr>
        </p:pic>
        <p:sp>
          <p:nvSpPr>
            <p:cNvPr id="10" name="Rectangle 9"/>
            <p:cNvSpPr/>
            <p:nvPr/>
          </p:nvSpPr>
          <p:spPr>
            <a:xfrm>
              <a:off x="6987654" y="1774209"/>
              <a:ext cx="2373834" cy="627797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sz="1400" b="1" i="1" dirty="0">
                  <a:solidFill>
                    <a:srgbClr val="FFFF00"/>
                  </a:solidFill>
                </a:rPr>
                <a:t>V. </a:t>
              </a:r>
              <a:r>
                <a:rPr lang="en-US" sz="1400" b="1" i="1" dirty="0">
                  <a:solidFill>
                    <a:srgbClr val="FFFF00"/>
                  </a:solidFill>
                </a:rPr>
                <a:t>c</a:t>
              </a:r>
              <a:r>
                <a:rPr lang="sr-Latn-RS" sz="1400" b="1" i="1" dirty="0">
                  <a:solidFill>
                    <a:srgbClr val="FFFF00"/>
                  </a:solidFill>
                </a:rPr>
                <a:t>holarae</a:t>
              </a:r>
              <a:r>
                <a:rPr lang="sr-Cyrl-RS" sz="1400" b="1" i="1" dirty="0">
                  <a:solidFill>
                    <a:srgbClr val="FFFF00"/>
                  </a:solidFill>
                </a:rPr>
                <a:t> </a:t>
              </a:r>
              <a:r>
                <a:rPr lang="sr-Cyrl-RS" sz="1400" b="1" dirty="0">
                  <a:solidFill>
                    <a:srgbClr val="FFFF00"/>
                  </a:solidFill>
                </a:rPr>
                <a:t>се уноси у великом броју</a:t>
              </a:r>
              <a:r>
                <a:rPr lang="sr-Latn-RS" sz="1400" b="1" dirty="0">
                  <a:solidFill>
                    <a:srgbClr val="FFFF00"/>
                  </a:solidFill>
                </a:rPr>
                <a:t> </a:t>
              </a:r>
              <a:endParaRPr lang="en-US" sz="1400" b="1" dirty="0">
                <a:solidFill>
                  <a:srgbClr val="FFFF00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7206018" y="2731826"/>
              <a:ext cx="2155470" cy="898478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Cyrl-RS" sz="1400" b="1" dirty="0"/>
                <a:t>Хипохлорхидрија и ахлорхидрија повећавају  ризик од инфекције</a:t>
              </a:r>
              <a:endParaRPr lang="en-US" sz="1400" b="1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6905767" y="3957850"/>
              <a:ext cx="2455721" cy="131018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sr-Cyrl-RS" sz="1400" b="1" dirty="0">
                  <a:solidFill>
                    <a:srgbClr val="FFFF00"/>
                  </a:solidFill>
                </a:rPr>
                <a:t>Клонизација танког црева зависи од:</a:t>
              </a:r>
            </a:p>
            <a:p>
              <a:pPr algn="r"/>
              <a:r>
                <a:rPr lang="sr-Cyrl-RS" sz="1400" b="1" dirty="0"/>
                <a:t>покретљивости</a:t>
              </a:r>
            </a:p>
            <a:p>
              <a:pPr algn="r"/>
              <a:r>
                <a:rPr lang="sr-Cyrl-RS" sz="1400" b="1" dirty="0"/>
                <a:t>продукције муциназе и везивања за специфичне рецепторе</a:t>
              </a:r>
              <a:endParaRPr lang="en-US" sz="1400" b="1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987654" y="5434084"/>
              <a:ext cx="2373834" cy="627797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Cyrl-RS" sz="1400" b="1" dirty="0">
                  <a:solidFill>
                    <a:srgbClr val="FFFF00"/>
                  </a:solidFill>
                </a:rPr>
                <a:t>Продукција токсина</a:t>
              </a:r>
              <a:endParaRPr lang="en-US" sz="1400" b="1" dirty="0">
                <a:solidFill>
                  <a:srgbClr val="FFFF00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5283959" y="5258937"/>
              <a:ext cx="1649104" cy="882556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Cyrl-RS" sz="1400" b="1" dirty="0">
                  <a:solidFill>
                    <a:srgbClr val="FFFF00"/>
                  </a:solidFill>
                </a:rPr>
                <a:t>Екстремни губитак воде и електролита</a:t>
              </a:r>
              <a:endParaRPr lang="en-US" sz="1400" b="1" dirty="0">
                <a:solidFill>
                  <a:srgbClr val="FFFF00"/>
                </a:solidFill>
              </a:endParaRPr>
            </a:p>
          </p:txBody>
        </p:sp>
      </p:grpSp>
      <p:sp>
        <p:nvSpPr>
          <p:cNvPr id="18" name="Title 1"/>
          <p:cNvSpPr txBox="1">
            <a:spLocks noGrp="1"/>
          </p:cNvSpPr>
          <p:nvPr>
            <p:ph type="title"/>
          </p:nvPr>
        </p:nvSpPr>
        <p:spPr>
          <a:xfrm>
            <a:off x="468076" y="274638"/>
            <a:ext cx="8425339" cy="748944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Palatino Linotype" panose="02040502050505030304" pitchFamily="18" charset="0"/>
                <a:ea typeface="+mj-ea"/>
                <a:cs typeface="+mj-cs"/>
              </a:rPr>
              <a:t>Успостављање инфекције и умножавање</a:t>
            </a:r>
          </a:p>
        </p:txBody>
      </p:sp>
    </p:spTree>
    <p:extLst>
      <p:ext uri="{BB962C8B-B14F-4D97-AF65-F5344CB8AC3E}">
        <p14:creationId xmlns:p14="http://schemas.microsoft.com/office/powerpoint/2010/main" val="6369908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Palatino Linotype"/>
        <a:ea typeface=""/>
        <a:cs typeface=""/>
      </a:majorFont>
      <a:minorFont>
        <a:latin typeface="Palatino Linotyp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7186</TotalTime>
  <Words>4722</Words>
  <Application>Microsoft Office PowerPoint</Application>
  <PresentationFormat>Custom</PresentationFormat>
  <Paragraphs>560</Paragraphs>
  <Slides>75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75</vt:i4>
      </vt:variant>
    </vt:vector>
  </HeadingPairs>
  <TitlesOfParts>
    <vt:vector size="80" baseType="lpstr">
      <vt:lpstr>Arial</vt:lpstr>
      <vt:lpstr>Calibri</vt:lpstr>
      <vt:lpstr>Palatino Linotype</vt:lpstr>
      <vt:lpstr>Wingdings</vt:lpstr>
      <vt:lpstr>Office Theme</vt:lpstr>
      <vt:lpstr>НАСТАВНА ЈЕДИНИЦА 8 </vt:lpstr>
      <vt:lpstr>Цревне бактерије  које изазивају секреторну (воденасту) дијареjу</vt:lpstr>
      <vt:lpstr>PowerPoint Presentation</vt:lpstr>
      <vt:lpstr>Опште карактеристике узрочника воденасте дијареје </vt:lpstr>
      <vt:lpstr>PowerPoint Presentation</vt:lpstr>
      <vt:lpstr>Улазак бактерије у организам</vt:lpstr>
      <vt:lpstr>Vibrio choleraе...</vt:lpstr>
      <vt:lpstr> Природно станиште и начин преношења </vt:lpstr>
      <vt:lpstr>Успостављање инфекције и умножавање</vt:lpstr>
      <vt:lpstr>PowerPoint Presentation</vt:lpstr>
      <vt:lpstr>Механизам деловања токсина колере</vt:lpstr>
      <vt:lpstr>Клиничке манифестације колере</vt:lpstr>
      <vt:lpstr>Еscherichia coli...</vt:lpstr>
      <vt:lpstr>PowerPoint Presentation</vt:lpstr>
      <vt:lpstr>PowerPoint Presentation</vt:lpstr>
      <vt:lpstr>Ентеротоксигене E. coli (ETEC)  -епидемиологија-</vt:lpstr>
      <vt:lpstr>Механизам настанка дијареје</vt:lpstr>
      <vt:lpstr>Ентеропатогене E. coli (EPECs) -епидемиологија-</vt:lpstr>
      <vt:lpstr> Механизам настанка дијареје  </vt:lpstr>
      <vt:lpstr>Ентероагрегативна E. coli (EAggEC) </vt:lpstr>
      <vt:lpstr>Екстраинтестиналне инфекције које изазива Е. coli </vt:lpstr>
      <vt:lpstr>...</vt:lpstr>
      <vt:lpstr>Узрочници инвазивних гастроинтестиналних инфекција</vt:lpstr>
      <vt:lpstr>PowerPoint Presentation</vt:lpstr>
      <vt:lpstr>PowerPoint Presentation</vt:lpstr>
      <vt:lpstr>Епидемиологија</vt:lpstr>
      <vt:lpstr>PowerPoint Presentation</vt:lpstr>
      <vt:lpstr>PowerPoint Presentation</vt:lpstr>
      <vt:lpstr>Механизам оштећења ткива у бациларној дизентерији </vt:lpstr>
      <vt:lpstr>PowerPoint Presentation</vt:lpstr>
      <vt:lpstr>Salmonella spp...</vt:lpstr>
      <vt:lpstr>Опште карактеристике узрочника </vt:lpstr>
      <vt:lpstr>PowerPoint Presentation</vt:lpstr>
      <vt:lpstr>Епидемиологија</vt:lpstr>
      <vt:lpstr>Улазак у организам домаћина </vt:lpstr>
      <vt:lpstr>PowerPoint Presentation</vt:lpstr>
      <vt:lpstr>...</vt:lpstr>
      <vt:lpstr>PowerPoint Presentation</vt:lpstr>
      <vt:lpstr>Патогенеза гастроентеритиса чији је изазивач  S. enterica </vt:lpstr>
      <vt:lpstr>Патогенеза тифусне грознице изазване S. typhi  </vt:lpstr>
      <vt:lpstr>PowerPoint Presentation</vt:lpstr>
      <vt:lpstr>PowerPoint Presentation</vt:lpstr>
      <vt:lpstr>Ентерохеморагична E. coli (ЕНЕС) </vt:lpstr>
      <vt:lpstr>Епидемиологија</vt:lpstr>
      <vt:lpstr> Успостављање инфекције и механизам оштећења</vt:lpstr>
      <vt:lpstr>PowerPoint Presentation</vt:lpstr>
      <vt:lpstr>Ентероинвазивне E. coli (EIEC)</vt:lpstr>
      <vt:lpstr>   Klebsiella  Коменсалне ентеробактерије  </vt:lpstr>
      <vt:lpstr> Klebsiella  Клиничке манифестације </vt:lpstr>
      <vt:lpstr>PowerPoint Presentation</vt:lpstr>
      <vt:lpstr>Campylobacter jejuni... </vt:lpstr>
      <vt:lpstr>PowerPoint Presentation</vt:lpstr>
      <vt:lpstr>PowerPoint Presentation</vt:lpstr>
      <vt:lpstr>PowerPoint Presentation</vt:lpstr>
      <vt:lpstr>...</vt:lpstr>
      <vt:lpstr>PowerPoint Presentation</vt:lpstr>
      <vt:lpstr>Опште карактеристике </vt:lpstr>
      <vt:lpstr>Епидемиологија </vt:lpstr>
      <vt:lpstr>PowerPoint Presentation</vt:lpstr>
      <vt:lpstr>Успостављање инфекције</vt:lpstr>
      <vt:lpstr>PowerPoint Presentation</vt:lpstr>
      <vt:lpstr>Механизам оштећења ткива </vt:lpstr>
      <vt:lpstr>PowerPoint Presentation</vt:lpstr>
      <vt:lpstr>PowerPoint Presentation</vt:lpstr>
      <vt:lpstr>Опште карактеристике</vt:lpstr>
      <vt:lpstr>PowerPoint Presentation</vt:lpstr>
      <vt:lpstr>PowerPoint Presentation</vt:lpstr>
      <vt:lpstr>Успостављање инфекције</vt:lpstr>
      <vt:lpstr>PowerPoint Presentation</vt:lpstr>
      <vt:lpstr>PowerPoint Presentation</vt:lpstr>
      <vt:lpstr>PowerPoint Presentation</vt:lpstr>
      <vt:lpstr>Аеробни Gram позитивни бацили  Corynebacterium diphteriae </vt:lpstr>
      <vt:lpstr>Патогенеза дифтерије </vt:lpstr>
      <vt:lpstr>Патогенеза и клиничка слика </vt:lpstr>
      <vt:lpstr>Дијагноза, терапија и превенција  дифтерије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Vladislav Volarevic</dc:creator>
  <cp:lastModifiedBy>ivanjovanovic77@gmail.com</cp:lastModifiedBy>
  <cp:revision>391</cp:revision>
  <dcterms:created xsi:type="dcterms:W3CDTF">2015-02-16T09:43:32Z</dcterms:created>
  <dcterms:modified xsi:type="dcterms:W3CDTF">2023-08-27T11:58:14Z</dcterms:modified>
</cp:coreProperties>
</file>